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60" r:id="rId7"/>
    <p:sldId id="261" r:id="rId8"/>
    <p:sldId id="262" r:id="rId9"/>
    <p:sldId id="263" r:id="rId10"/>
    <p:sldId id="264" r:id="rId11"/>
    <p:sldId id="265" r:id="rId12"/>
    <p:sldId id="266" r:id="rId13"/>
  </p:sldIdLst>
  <p:sldSz cx="12192000" cy="6858000"/>
  <p:notesSz cx="7772400" cy="100584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43" d="100"/>
          <a:sy n="43" d="100"/>
        </p:scale>
        <p:origin x="1752" y="6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s-ES"/>
  <c:roundedCorners val="0"/>
  <c:style val="2"/>
  <c:chart>
    <c:autoTitleDeleted val="1"/>
    <c:view3D>
      <c:rotX val="11"/>
      <c:rotY val="25"/>
      <c:rAngAx val="1"/>
    </c:view3D>
    <c:floor>
      <c:thickness val="0"/>
      <c:spPr>
        <a:solidFill>
          <a:srgbClr val="CCCCCC"/>
        </a:solidFill>
        <a:ln w="9360">
          <a:noFill/>
        </a:ln>
      </c:spPr>
    </c:floor>
    <c:sideWall>
      <c:thickness val="0"/>
      <c:spPr>
        <a:noFill/>
        <a:ln w="9360">
          <a:solidFill>
            <a:srgbClr val="B3B3B3"/>
          </a:solidFill>
          <a:round/>
        </a:ln>
      </c:spPr>
    </c:sideWall>
    <c:backWall>
      <c:thickness val="0"/>
      <c:spPr>
        <a:noFill/>
        <a:ln w="9360">
          <a:solidFill>
            <a:srgbClr val="B3B3B3"/>
          </a:solidFill>
          <a:round/>
        </a:ln>
      </c:spPr>
    </c:backWall>
    <c:plotArea>
      <c:layout/>
      <c:bar3DChart>
        <c:barDir val="col"/>
        <c:grouping val="clustered"/>
        <c:varyColors val="0"/>
        <c:ser>
          <c:idx val="0"/>
          <c:order val="0"/>
          <c:tx>
            <c:strRef>
              <c:f>label 0</c:f>
              <c:strCache>
                <c:ptCount val="1"/>
                <c:pt idx="0">
                  <c:v>Column B</c:v>
                </c:pt>
              </c:strCache>
            </c:strRef>
          </c:tx>
          <c:spPr>
            <a:solidFill>
              <a:srgbClr val="001E33"/>
            </a:solidFill>
            <a:ln>
              <a:noFill/>
            </a:ln>
          </c:spPr>
          <c:invertIfNegative val="0"/>
          <c:dLbls>
            <c:spPr>
              <a:noFill/>
              <a:ln>
                <a:noFill/>
              </a:ln>
              <a:effectLst/>
            </c:spPr>
            <c:txPr>
              <a:bodyPr/>
              <a:lstStyle/>
              <a:p>
                <a:pPr>
                  <a:defRPr sz="1000" b="0" strike="noStrike" spc="-1">
                    <a:solidFill>
                      <a:srgbClr val="000000"/>
                    </a:solidFill>
                    <a:latin typeface="Arial"/>
                    <a:ea typeface="DejaVu Sans"/>
                  </a:defRPr>
                </a:pPr>
                <a:endParaRPr lang="es-CO"/>
              </a:p>
            </c:txP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5"/>
                <c:pt idx="0">
                  <c:v>15000</c:v>
                </c:pt>
                <c:pt idx="1">
                  <c:v>45000</c:v>
                </c:pt>
                <c:pt idx="2">
                  <c:v>75000</c:v>
                </c:pt>
                <c:pt idx="3">
                  <c:v>105000</c:v>
                </c:pt>
                <c:pt idx="4">
                  <c:v>135000</c:v>
                </c:pt>
              </c:strCache>
            </c:strRef>
          </c:cat>
          <c:val>
            <c:numRef>
              <c:f>0</c:f>
              <c:numCache>
                <c:formatCode>General</c:formatCode>
                <c:ptCount val="5"/>
                <c:pt idx="0">
                  <c:v>0.22500000000000001</c:v>
                </c:pt>
                <c:pt idx="1">
                  <c:v>2.0249999999999999</c:v>
                </c:pt>
                <c:pt idx="2">
                  <c:v>5.625</c:v>
                </c:pt>
                <c:pt idx="3">
                  <c:v>11.025</c:v>
                </c:pt>
                <c:pt idx="4">
                  <c:v>18.225000000000001</c:v>
                </c:pt>
              </c:numCache>
            </c:numRef>
          </c:val>
        </c:ser>
        <c:dLbls>
          <c:showLegendKey val="0"/>
          <c:showVal val="0"/>
          <c:showCatName val="0"/>
          <c:showSerName val="0"/>
          <c:showPercent val="0"/>
          <c:showBubbleSize val="0"/>
        </c:dLbls>
        <c:gapWidth val="100"/>
        <c:shape val="cylinder"/>
        <c:axId val="465479736"/>
        <c:axId val="465476208"/>
        <c:axId val="0"/>
      </c:bar3DChart>
      <c:catAx>
        <c:axId val="465479736"/>
        <c:scaling>
          <c:orientation val="minMax"/>
        </c:scaling>
        <c:delete val="0"/>
        <c:axPos val="b"/>
        <c:title>
          <c:tx>
            <c:rich>
              <a:bodyPr rot="0"/>
              <a:lstStyle/>
              <a:p>
                <a:pPr>
                  <a:defRPr sz="900" b="0" strike="noStrike" spc="-1">
                    <a:solidFill>
                      <a:srgbClr val="000000"/>
                    </a:solidFill>
                    <a:latin typeface="Arial"/>
                    <a:ea typeface="DejaVu Sans"/>
                  </a:defRPr>
                </a:pPr>
                <a:r>
                  <a:rPr sz="900" b="0" strike="noStrike" spc="-1">
                    <a:solidFill>
                      <a:srgbClr val="000000"/>
                    </a:solidFill>
                    <a:latin typeface="Arial"/>
                    <a:ea typeface="DejaVu Sans"/>
                  </a:rPr>
                  <a:t>Training Dataset Size</a:t>
                </a:r>
              </a:p>
            </c:rich>
          </c:tx>
          <c:overlay val="0"/>
          <c:spPr>
            <a:noFill/>
            <a:ln>
              <a:noFill/>
            </a:ln>
          </c:spPr>
        </c:title>
        <c:numFmt formatCode="General" sourceLinked="1"/>
        <c:majorTickMark val="out"/>
        <c:minorTickMark val="none"/>
        <c:tickLblPos val="nextTo"/>
        <c:spPr>
          <a:ln w="9360">
            <a:solidFill>
              <a:srgbClr val="B3B3B3"/>
            </a:solidFill>
            <a:round/>
          </a:ln>
        </c:spPr>
        <c:txPr>
          <a:bodyPr/>
          <a:lstStyle/>
          <a:p>
            <a:pPr>
              <a:defRPr sz="1000" b="0" strike="noStrike" spc="-1">
                <a:solidFill>
                  <a:srgbClr val="000000"/>
                </a:solidFill>
                <a:latin typeface="Arial"/>
                <a:ea typeface="DejaVu Sans"/>
              </a:defRPr>
            </a:pPr>
            <a:endParaRPr lang="es-CO"/>
          </a:p>
        </c:txPr>
        <c:crossAx val="465476208"/>
        <c:crosses val="autoZero"/>
        <c:auto val="1"/>
        <c:lblAlgn val="ctr"/>
        <c:lblOffset val="100"/>
        <c:noMultiLvlLbl val="0"/>
      </c:catAx>
      <c:valAx>
        <c:axId val="465476208"/>
        <c:scaling>
          <c:orientation val="minMax"/>
        </c:scaling>
        <c:delete val="0"/>
        <c:axPos val="l"/>
        <c:majorGridlines>
          <c:spPr>
            <a:ln w="9360">
              <a:solidFill>
                <a:srgbClr val="B3B3B3"/>
              </a:solidFill>
              <a:round/>
            </a:ln>
          </c:spPr>
        </c:majorGridlines>
        <c:title>
          <c:tx>
            <c:rich>
              <a:bodyPr rot="-5400000"/>
              <a:lstStyle/>
              <a:p>
                <a:pPr>
                  <a:defRPr sz="900" b="0" strike="noStrike" spc="-1">
                    <a:solidFill>
                      <a:srgbClr val="000000"/>
                    </a:solidFill>
                    <a:latin typeface="Arial"/>
                    <a:ea typeface="DejaVu Sans"/>
                  </a:defRPr>
                </a:pPr>
                <a:r>
                  <a:rPr sz="900" b="0" strike="noStrike" spc="-1">
                    <a:solidFill>
                      <a:srgbClr val="000000"/>
                    </a:solidFill>
                    <a:latin typeface="Arial"/>
                    <a:ea typeface="DejaVu Sans"/>
                  </a:rPr>
                  <a:t>Time Consumption (s)</a:t>
                </a:r>
              </a:p>
            </c:rich>
          </c:tx>
          <c:overlay val="0"/>
          <c:spPr>
            <a:noFill/>
            <a:ln>
              <a:noFill/>
            </a:ln>
          </c:spPr>
        </c:title>
        <c:numFmt formatCode="General" sourceLinked="0"/>
        <c:majorTickMark val="out"/>
        <c:minorTickMark val="none"/>
        <c:tickLblPos val="nextTo"/>
        <c:spPr>
          <a:ln w="9360">
            <a:solidFill>
              <a:srgbClr val="B3B3B3"/>
            </a:solidFill>
            <a:round/>
          </a:ln>
        </c:spPr>
        <c:txPr>
          <a:bodyPr/>
          <a:lstStyle/>
          <a:p>
            <a:pPr>
              <a:defRPr sz="1000" b="0" strike="noStrike" spc="-1">
                <a:solidFill>
                  <a:srgbClr val="000000"/>
                </a:solidFill>
                <a:latin typeface="Arial"/>
                <a:ea typeface="DejaVu Sans"/>
              </a:defRPr>
            </a:pPr>
            <a:endParaRPr lang="es-CO"/>
          </a:p>
        </c:txPr>
        <c:crossAx val="465479736"/>
        <c:crosses val="autoZero"/>
        <c:crossBetween val="between"/>
      </c:valAx>
    </c:plotArea>
    <c:plotVisOnly val="1"/>
    <c:dispBlanksAs val="gap"/>
    <c:showDLblsOverMax val="1"/>
  </c:chart>
  <c:spPr>
    <a:solidFill>
      <a:srgbClr val="FFFFFF"/>
    </a:solidFill>
    <a:ln w="9360">
      <a:noFill/>
    </a:ln>
  </c:spPr>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s-ES"/>
  <c:roundedCorners val="0"/>
  <c:style val="2"/>
  <c:chart>
    <c:autoTitleDeleted val="1"/>
    <c:view3D>
      <c:rotX val="11"/>
      <c:rotY val="25"/>
      <c:rAngAx val="1"/>
    </c:view3D>
    <c:floor>
      <c:thickness val="0"/>
      <c:spPr>
        <a:solidFill>
          <a:srgbClr val="CCCCCC"/>
        </a:solidFill>
        <a:ln w="9360">
          <a:noFill/>
        </a:ln>
      </c:spPr>
    </c:floor>
    <c:sideWall>
      <c:thickness val="0"/>
      <c:spPr>
        <a:noFill/>
        <a:ln w="9360">
          <a:solidFill>
            <a:srgbClr val="B3B3B3"/>
          </a:solidFill>
          <a:round/>
        </a:ln>
      </c:spPr>
    </c:sideWall>
    <c:backWall>
      <c:thickness val="0"/>
      <c:spPr>
        <a:noFill/>
        <a:ln w="9360">
          <a:solidFill>
            <a:srgbClr val="B3B3B3"/>
          </a:solidFill>
          <a:round/>
        </a:ln>
      </c:spPr>
    </c:backWall>
    <c:plotArea>
      <c:layout/>
      <c:bar3DChart>
        <c:barDir val="col"/>
        <c:grouping val="clustered"/>
        <c:varyColors val="0"/>
        <c:ser>
          <c:idx val="0"/>
          <c:order val="0"/>
          <c:tx>
            <c:strRef>
              <c:f>label 0</c:f>
              <c:strCache>
                <c:ptCount val="1"/>
                <c:pt idx="0">
                  <c:v>Column B</c:v>
                </c:pt>
              </c:strCache>
            </c:strRef>
          </c:tx>
          <c:spPr>
            <a:solidFill>
              <a:srgbClr val="48AC76"/>
            </a:solidFill>
            <a:ln>
              <a:noFill/>
            </a:ln>
          </c:spPr>
          <c:invertIfNegative val="0"/>
          <c:dLbls>
            <c:spPr>
              <a:noFill/>
              <a:ln>
                <a:noFill/>
              </a:ln>
              <a:effectLst/>
            </c:spPr>
            <c:txPr>
              <a:bodyPr/>
              <a:lstStyle/>
              <a:p>
                <a:pPr>
                  <a:defRPr sz="1000" b="0" strike="noStrike" spc="-1">
                    <a:solidFill>
                      <a:srgbClr val="000000"/>
                    </a:solidFill>
                    <a:latin typeface="Arial"/>
                    <a:ea typeface="DejaVu Sans"/>
                  </a:defRPr>
                </a:pPr>
                <a:endParaRPr lang="es-CO"/>
              </a:p>
            </c:txP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5"/>
                <c:pt idx="0">
                  <c:v>15000</c:v>
                </c:pt>
                <c:pt idx="1">
                  <c:v>45000</c:v>
                </c:pt>
                <c:pt idx="2">
                  <c:v>75000</c:v>
                </c:pt>
                <c:pt idx="3">
                  <c:v>105000</c:v>
                </c:pt>
                <c:pt idx="4">
                  <c:v>135000</c:v>
                </c:pt>
              </c:strCache>
            </c:strRef>
          </c:cat>
          <c:val>
            <c:numRef>
              <c:f>0</c:f>
              <c:numCache>
                <c:formatCode>General</c:formatCode>
                <c:ptCount val="5"/>
                <c:pt idx="0">
                  <c:v>15</c:v>
                </c:pt>
                <c:pt idx="1">
                  <c:v>45</c:v>
                </c:pt>
                <c:pt idx="2">
                  <c:v>75</c:v>
                </c:pt>
                <c:pt idx="3">
                  <c:v>105</c:v>
                </c:pt>
                <c:pt idx="4">
                  <c:v>135</c:v>
                </c:pt>
              </c:numCache>
            </c:numRef>
          </c:val>
        </c:ser>
        <c:dLbls>
          <c:showLegendKey val="0"/>
          <c:showVal val="0"/>
          <c:showCatName val="0"/>
          <c:showSerName val="0"/>
          <c:showPercent val="0"/>
          <c:showBubbleSize val="0"/>
        </c:dLbls>
        <c:gapWidth val="100"/>
        <c:shape val="cylinder"/>
        <c:axId val="465476600"/>
        <c:axId val="465476992"/>
        <c:axId val="0"/>
      </c:bar3DChart>
      <c:catAx>
        <c:axId val="465476600"/>
        <c:scaling>
          <c:orientation val="minMax"/>
        </c:scaling>
        <c:delete val="0"/>
        <c:axPos val="b"/>
        <c:title>
          <c:tx>
            <c:rich>
              <a:bodyPr rot="0"/>
              <a:lstStyle/>
              <a:p>
                <a:pPr>
                  <a:defRPr sz="900" b="0" strike="noStrike" spc="-1">
                    <a:solidFill>
                      <a:srgbClr val="000000"/>
                    </a:solidFill>
                    <a:latin typeface="Arial"/>
                    <a:ea typeface="DejaVu Sans"/>
                  </a:defRPr>
                </a:pPr>
                <a:r>
                  <a:rPr sz="900" b="0" strike="noStrike" spc="-1">
                    <a:solidFill>
                      <a:srgbClr val="000000"/>
                    </a:solidFill>
                    <a:latin typeface="Arial"/>
                    <a:ea typeface="DejaVu Sans"/>
                  </a:rPr>
                  <a:t>Training Dataset Size</a:t>
                </a:r>
              </a:p>
            </c:rich>
          </c:tx>
          <c:overlay val="0"/>
          <c:spPr>
            <a:noFill/>
            <a:ln>
              <a:noFill/>
            </a:ln>
          </c:spPr>
        </c:title>
        <c:numFmt formatCode="General" sourceLinked="1"/>
        <c:majorTickMark val="out"/>
        <c:minorTickMark val="none"/>
        <c:tickLblPos val="nextTo"/>
        <c:spPr>
          <a:ln w="9360">
            <a:solidFill>
              <a:srgbClr val="B3B3B3"/>
            </a:solidFill>
            <a:round/>
          </a:ln>
        </c:spPr>
        <c:txPr>
          <a:bodyPr/>
          <a:lstStyle/>
          <a:p>
            <a:pPr>
              <a:defRPr sz="1000" b="0" strike="noStrike" spc="-1">
                <a:solidFill>
                  <a:srgbClr val="000000"/>
                </a:solidFill>
                <a:latin typeface="Arial"/>
                <a:ea typeface="DejaVu Sans"/>
              </a:defRPr>
            </a:pPr>
            <a:endParaRPr lang="es-CO"/>
          </a:p>
        </c:txPr>
        <c:crossAx val="465476992"/>
        <c:crosses val="autoZero"/>
        <c:auto val="1"/>
        <c:lblAlgn val="ctr"/>
        <c:lblOffset val="100"/>
        <c:noMultiLvlLbl val="0"/>
      </c:catAx>
      <c:valAx>
        <c:axId val="465476992"/>
        <c:scaling>
          <c:orientation val="minMax"/>
        </c:scaling>
        <c:delete val="0"/>
        <c:axPos val="l"/>
        <c:majorGridlines>
          <c:spPr>
            <a:ln w="9360">
              <a:solidFill>
                <a:srgbClr val="B3B3B3"/>
              </a:solidFill>
              <a:round/>
            </a:ln>
          </c:spPr>
        </c:majorGridlines>
        <c:title>
          <c:tx>
            <c:rich>
              <a:bodyPr rot="-5400000"/>
              <a:lstStyle/>
              <a:p>
                <a:pPr>
                  <a:defRPr sz="900" b="0" strike="noStrike" spc="-1">
                    <a:solidFill>
                      <a:srgbClr val="000000"/>
                    </a:solidFill>
                    <a:latin typeface="Arial"/>
                    <a:ea typeface="DejaVu Sans"/>
                  </a:defRPr>
                </a:pPr>
                <a:r>
                  <a:rPr sz="900" b="0" strike="noStrike" spc="-1">
                    <a:solidFill>
                      <a:srgbClr val="000000"/>
                    </a:solidFill>
                    <a:latin typeface="Arial"/>
                    <a:ea typeface="DejaVu Sans"/>
                  </a:rPr>
                  <a:t>Memory Consumption (MB)</a:t>
                </a:r>
              </a:p>
            </c:rich>
          </c:tx>
          <c:overlay val="0"/>
          <c:spPr>
            <a:noFill/>
            <a:ln>
              <a:noFill/>
            </a:ln>
          </c:spPr>
        </c:title>
        <c:numFmt formatCode="General" sourceLinked="0"/>
        <c:majorTickMark val="out"/>
        <c:minorTickMark val="none"/>
        <c:tickLblPos val="nextTo"/>
        <c:spPr>
          <a:ln w="9360">
            <a:solidFill>
              <a:srgbClr val="B3B3B3"/>
            </a:solidFill>
            <a:round/>
          </a:ln>
        </c:spPr>
        <c:txPr>
          <a:bodyPr/>
          <a:lstStyle/>
          <a:p>
            <a:pPr>
              <a:defRPr sz="1000" b="0" strike="noStrike" spc="-1">
                <a:solidFill>
                  <a:srgbClr val="000000"/>
                </a:solidFill>
                <a:latin typeface="Arial"/>
                <a:ea typeface="DejaVu Sans"/>
              </a:defRPr>
            </a:pPr>
            <a:endParaRPr lang="es-CO"/>
          </a:p>
        </c:txPr>
        <c:crossAx val="465476600"/>
        <c:crosses val="autoZero"/>
        <c:crossBetween val="between"/>
      </c:valAx>
    </c:plotArea>
    <c:plotVisOnly val="1"/>
    <c:dispBlanksAs val="gap"/>
    <c:showDLblsOverMax val="1"/>
  </c:chart>
  <c:spPr>
    <a:solidFill>
      <a:srgbClr val="FFFFFF"/>
    </a:solidFill>
    <a:ln w="9360">
      <a:noFill/>
    </a:ln>
  </c:spPr>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3"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39"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l.facebook.com/l.php?u=https://arxiv.org/abs/1611.04156&amp;h=IAQFlqjZK" TargetMode="External"/><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pic>
        <p:nvPicPr>
          <p:cNvPr id="76" name="Imagen 3"/>
          <p:cNvPicPr/>
          <p:nvPr/>
        </p:nvPicPr>
        <p:blipFill>
          <a:blip r:embed="rId3"/>
          <a:srcRect t="78334"/>
          <a:stretch/>
        </p:blipFill>
        <p:spPr>
          <a:xfrm>
            <a:off x="36000" y="5394960"/>
            <a:ext cx="12193560" cy="1483920"/>
          </a:xfrm>
          <a:prstGeom prst="rect">
            <a:avLst/>
          </a:prstGeom>
          <a:ln>
            <a:noFill/>
          </a:ln>
        </p:spPr>
      </p:pic>
      <p:sp>
        <p:nvSpPr>
          <p:cNvPr id="77" name="CustomShape 1"/>
          <p:cNvSpPr/>
          <p:nvPr/>
        </p:nvSpPr>
        <p:spPr>
          <a:xfrm>
            <a:off x="0" y="0"/>
            <a:ext cx="4215162" cy="6878880"/>
          </a:xfrm>
          <a:prstGeom prst="rect">
            <a:avLst/>
          </a:prstGeom>
          <a:solidFill>
            <a:srgbClr val="A3A8AE">
              <a:alpha val="50000"/>
            </a:srgbClr>
          </a:solidFill>
          <a:ln>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s-CO" sz="4800" spc="-1" dirty="0" smtClean="0">
                <a:solidFill>
                  <a:srgbClr val="001E33"/>
                </a:solidFill>
              </a:rPr>
              <a:t>ALGORITMOS </a:t>
            </a:r>
          </a:p>
          <a:p>
            <a:pPr algn="ctr">
              <a:lnSpc>
                <a:spcPct val="100000"/>
              </a:lnSpc>
            </a:pPr>
            <a:r>
              <a:rPr lang="es-CO" sz="4800" spc="-1" dirty="0" smtClean="0">
                <a:solidFill>
                  <a:srgbClr val="001E33"/>
                </a:solidFill>
              </a:rPr>
              <a:t>BASADOS EN </a:t>
            </a:r>
          </a:p>
          <a:p>
            <a:pPr algn="ctr">
              <a:lnSpc>
                <a:spcPct val="100000"/>
              </a:lnSpc>
            </a:pPr>
            <a:r>
              <a:rPr lang="es-CO" sz="4800" spc="-1" dirty="0" smtClean="0">
                <a:solidFill>
                  <a:srgbClr val="001E33"/>
                </a:solidFill>
              </a:rPr>
              <a:t>ÁRBOLES DE</a:t>
            </a:r>
          </a:p>
          <a:p>
            <a:pPr algn="ctr">
              <a:lnSpc>
                <a:spcPct val="100000"/>
              </a:lnSpc>
            </a:pPr>
            <a:r>
              <a:rPr lang="es-CO" sz="4800" spc="-1" dirty="0" smtClean="0">
                <a:solidFill>
                  <a:srgbClr val="001E33"/>
                </a:solidFill>
              </a:rPr>
              <a:t> DECISIÓN</a:t>
            </a:r>
          </a:p>
          <a:p>
            <a:pPr algn="ctr">
              <a:lnSpc>
                <a:spcPct val="100000"/>
              </a:lnSpc>
            </a:pPr>
            <a:r>
              <a:rPr lang="es-CO" sz="4800" spc="-1" dirty="0" smtClean="0">
                <a:solidFill>
                  <a:srgbClr val="001E33"/>
                </a:solidFill>
              </a:rPr>
              <a:t> </a:t>
            </a:r>
            <a:r>
              <a:rPr lang="es-CO" sz="4800" spc="-1" dirty="0">
                <a:solidFill>
                  <a:srgbClr val="001E33"/>
                </a:solidFill>
              </a:rPr>
              <a:t>Y EN </a:t>
            </a:r>
            <a:r>
              <a:rPr lang="es-CO" sz="4800" spc="-1" dirty="0" smtClean="0">
                <a:solidFill>
                  <a:srgbClr val="001E33"/>
                </a:solidFill>
              </a:rPr>
              <a:t>DATOS</a:t>
            </a:r>
          </a:p>
          <a:p>
            <a:pPr algn="ctr">
              <a:lnSpc>
                <a:spcPct val="100000"/>
              </a:lnSpc>
            </a:pPr>
            <a:r>
              <a:rPr lang="es-CO" sz="4800" spc="-1" dirty="0" smtClean="0">
                <a:solidFill>
                  <a:srgbClr val="001E33"/>
                </a:solidFill>
              </a:rPr>
              <a:t> </a:t>
            </a:r>
            <a:r>
              <a:rPr lang="es-CO" sz="4800" spc="-1" dirty="0">
                <a:solidFill>
                  <a:srgbClr val="001E33"/>
                </a:solidFill>
              </a:rPr>
              <a:t>DEL </a:t>
            </a:r>
            <a:r>
              <a:rPr lang="es-CO" sz="4800" spc="-1" dirty="0" smtClean="0">
                <a:solidFill>
                  <a:srgbClr val="001E33"/>
                </a:solidFill>
              </a:rPr>
              <a:t>SABER </a:t>
            </a:r>
            <a:r>
              <a:rPr lang="es-CO" sz="4800" spc="-1" dirty="0">
                <a:solidFill>
                  <a:srgbClr val="001E33"/>
                </a:solidFill>
              </a:rPr>
              <a:t>11 </a:t>
            </a:r>
            <a:endParaRPr lang="en-US" sz="48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4" name="Marcador de contenido 3"/>
          <p:cNvPicPr/>
          <p:nvPr/>
        </p:nvPicPr>
        <p:blipFill>
          <a:blip r:embed="rId2"/>
          <a:stretch/>
        </p:blipFill>
        <p:spPr>
          <a:xfrm>
            <a:off x="-2880" y="0"/>
            <a:ext cx="12196800" cy="6856560"/>
          </a:xfrm>
          <a:prstGeom prst="rect">
            <a:avLst/>
          </a:prstGeom>
          <a:ln>
            <a:noFill/>
          </a:ln>
        </p:spPr>
      </p:pic>
      <p:sp>
        <p:nvSpPr>
          <p:cNvPr id="255" name="CustomShape 1"/>
          <p:cNvSpPr/>
          <p:nvPr/>
        </p:nvSpPr>
        <p:spPr>
          <a:xfrm>
            <a:off x="265320" y="376920"/>
            <a:ext cx="540288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Reporte Aceptado en arXiv</a:t>
            </a:r>
            <a:endParaRPr lang="en-US" sz="2200" b="0" strike="noStrike" spc="-1">
              <a:latin typeface="Arial"/>
            </a:endParaRPr>
          </a:p>
        </p:txBody>
      </p:sp>
      <p:sp>
        <p:nvSpPr>
          <p:cNvPr id="256" name="CustomShape 2"/>
          <p:cNvSpPr/>
          <p:nvPr/>
        </p:nvSpPr>
        <p:spPr>
          <a:xfrm flipV="1">
            <a:off x="4819320" y="54576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57" name="CustomShape 3"/>
          <p:cNvSpPr/>
          <p:nvPr/>
        </p:nvSpPr>
        <p:spPr>
          <a:xfrm>
            <a:off x="5107320" y="33660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258" name="CustomShape 4"/>
          <p:cNvSpPr/>
          <p:nvPr/>
        </p:nvSpPr>
        <p:spPr>
          <a:xfrm>
            <a:off x="2242800" y="2393280"/>
            <a:ext cx="3426120" cy="51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Incluyan la citación del reporte en arXiv y su vínculo comose muestra abajo</a:t>
            </a:r>
            <a:endParaRPr lang="en-US" sz="1400" b="0" strike="noStrike" spc="-1">
              <a:latin typeface="Arial"/>
            </a:endParaRPr>
          </a:p>
        </p:txBody>
      </p:sp>
      <p:sp>
        <p:nvSpPr>
          <p:cNvPr id="259" name="CustomShape 5"/>
          <p:cNvSpPr/>
          <p:nvPr/>
        </p:nvSpPr>
        <p:spPr>
          <a:xfrm flipV="1">
            <a:off x="2011680" y="264384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60" name="CustomShape 6"/>
          <p:cNvSpPr/>
          <p:nvPr/>
        </p:nvSpPr>
        <p:spPr>
          <a:xfrm>
            <a:off x="418320" y="3107880"/>
            <a:ext cx="612612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1E33"/>
                </a:solidFill>
                <a:latin typeface="Arial"/>
                <a:ea typeface="DejaVu Sans"/>
              </a:rPr>
              <a:t>C. Patiño-Forero, M. Agudelo-Toro, and M. Toro. Planning system for deliveries in Medellín. ArXiv e-prints, Nov. 2016. Available at: </a:t>
            </a:r>
            <a:r>
              <a:rPr lang="en-US" sz="1800" b="0" u="sng" strike="noStrike" spc="-1">
                <a:solidFill>
                  <a:srgbClr val="0563C1"/>
                </a:solidFill>
                <a:uFill>
                  <a:solidFill>
                    <a:srgbClr val="FFFFFF"/>
                  </a:solidFill>
                </a:uFill>
                <a:latin typeface="Arial"/>
                <a:ea typeface="DejaVu Sans"/>
                <a:hlinkClick r:id="rId3"/>
              </a:rPr>
              <a:t>https://arxiv.org/abs/1611.04156</a:t>
            </a:r>
            <a:endParaRPr lang="en-US" sz="1800" b="0" strike="noStrike" spc="-1">
              <a:latin typeface="Arial"/>
            </a:endParaRPr>
          </a:p>
        </p:txBody>
      </p:sp>
      <p:grpSp>
        <p:nvGrpSpPr>
          <p:cNvPr id="261" name="Group 7"/>
          <p:cNvGrpSpPr/>
          <p:nvPr/>
        </p:nvGrpSpPr>
        <p:grpSpPr>
          <a:xfrm>
            <a:off x="7021800" y="894960"/>
            <a:ext cx="4571280" cy="4966200"/>
            <a:chOff x="7021800" y="894960"/>
            <a:chExt cx="4571280" cy="4966200"/>
          </a:xfrm>
        </p:grpSpPr>
        <p:pic>
          <p:nvPicPr>
            <p:cNvPr id="262" name="Imagen 261"/>
            <p:cNvPicPr/>
            <p:nvPr/>
          </p:nvPicPr>
          <p:blipFill>
            <a:blip r:embed="rId4"/>
            <a:srcRect l="2991" t="4621" r="11001" b="22953"/>
            <a:stretch/>
          </p:blipFill>
          <p:spPr>
            <a:xfrm>
              <a:off x="7021800" y="894960"/>
              <a:ext cx="4554360" cy="4966200"/>
            </a:xfrm>
            <a:prstGeom prst="rect">
              <a:avLst/>
            </a:prstGeom>
            <a:ln>
              <a:noFill/>
            </a:ln>
          </p:spPr>
        </p:pic>
        <p:sp>
          <p:nvSpPr>
            <p:cNvPr id="263" name="CustomShape 8"/>
            <p:cNvSpPr/>
            <p:nvPr/>
          </p:nvSpPr>
          <p:spPr>
            <a:xfrm>
              <a:off x="10022400" y="1443600"/>
              <a:ext cx="1570680" cy="456840"/>
            </a:xfrm>
            <a:prstGeom prst="rect">
              <a:avLst/>
            </a:prstGeom>
            <a:solidFill>
              <a:srgbClr val="B31B1B"/>
            </a:solidFill>
            <a:ln>
              <a:noFill/>
            </a:ln>
          </p:spPr>
          <p:style>
            <a:lnRef idx="0">
              <a:scrgbClr r="0" g="0" b="0"/>
            </a:lnRef>
            <a:fillRef idx="0">
              <a:scrgbClr r="0" g="0" b="0"/>
            </a:fillRef>
            <a:effectRef idx="0">
              <a:scrgbClr r="0" g="0" b="0"/>
            </a:effectRef>
            <a:fontRef idx="minor"/>
          </p:style>
        </p:sp>
        <p:sp>
          <p:nvSpPr>
            <p:cNvPr id="264" name="CustomShape 9"/>
            <p:cNvSpPr/>
            <p:nvPr/>
          </p:nvSpPr>
          <p:spPr>
            <a:xfrm>
              <a:off x="10022400" y="950400"/>
              <a:ext cx="1570680" cy="401400"/>
            </a:xfrm>
            <a:prstGeom prst="rect">
              <a:avLst/>
            </a:prstGeom>
            <a:solidFill>
              <a:srgbClr val="222222"/>
            </a:solidFill>
            <a:ln>
              <a:noFill/>
            </a:ln>
          </p:spPr>
          <p:style>
            <a:lnRef idx="0">
              <a:scrgbClr r="0" g="0" b="0"/>
            </a:lnRef>
            <a:fillRef idx="0">
              <a:scrgbClr r="0" g="0" b="0"/>
            </a:fillRef>
            <a:effectRef idx="0">
              <a:scrgbClr r="0" g="0" b="0"/>
            </a:effectRef>
            <a:fontRef idx="minor"/>
          </p:style>
        </p:sp>
      </p:grpSp>
      <p:sp>
        <p:nvSpPr>
          <p:cNvPr id="265" name="CustomShape 10"/>
          <p:cNvSpPr/>
          <p:nvPr/>
        </p:nvSpPr>
        <p:spPr>
          <a:xfrm flipH="1">
            <a:off x="6491880" y="4672080"/>
            <a:ext cx="30744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66" name="CustomShape 11"/>
          <p:cNvSpPr/>
          <p:nvPr/>
        </p:nvSpPr>
        <p:spPr>
          <a:xfrm>
            <a:off x="4747320" y="5061960"/>
            <a:ext cx="2933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Incluyan un </a:t>
            </a:r>
            <a:r>
              <a:t/>
            </a:r>
            <a:br/>
            <a:r>
              <a:rPr lang="en-US" sz="1400" b="0" i="1" strike="noStrike" spc="-1">
                <a:solidFill>
                  <a:srgbClr val="FF0000"/>
                </a:solidFill>
                <a:latin typeface="Arial"/>
                <a:ea typeface="DejaVu Sans"/>
              </a:rPr>
              <a:t>pantallazo</a:t>
            </a:r>
            <a:endParaRPr lang="en-US" sz="1400" b="0" strike="noStrike" spc="-1">
              <a:latin typeface="Arial"/>
            </a:endParaRPr>
          </a:p>
        </p:txBody>
      </p:sp>
      <p:sp>
        <p:nvSpPr>
          <p:cNvPr id="267" name="CustomShape 12"/>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r>
              <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68" name="CustomShape 1"/>
          <p:cNvSpPr/>
          <p:nvPr/>
        </p:nvSpPr>
        <p:spPr>
          <a:xfrm>
            <a:off x="2214000" y="4511520"/>
            <a:ext cx="8137080" cy="1644840"/>
          </a:xfrm>
          <a:prstGeom prst="rect">
            <a:avLst/>
          </a:prstGeom>
          <a:solidFill>
            <a:srgbClr val="A3A8AE">
              <a:alpha val="50000"/>
            </a:srgbClr>
          </a:solidFill>
          <a:ln>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4800" b="0" strike="noStrike" spc="-1">
                <a:solidFill>
                  <a:srgbClr val="001E33"/>
                </a:solidFill>
                <a:latin typeface="Arial"/>
                <a:ea typeface="DejaVu Sans"/>
              </a:rPr>
              <a:t>¡GRACIAS!</a:t>
            </a:r>
            <a:endParaRPr lang="en-US" sz="4800" b="0" strike="noStrike" spc="-1">
              <a:latin typeface="Arial"/>
            </a:endParaRPr>
          </a:p>
        </p:txBody>
      </p:sp>
      <p:sp>
        <p:nvSpPr>
          <p:cNvPr id="269" name="CustomShape 2"/>
          <p:cNvSpPr/>
          <p:nvPr/>
        </p:nvSpPr>
        <p:spPr>
          <a:xfrm>
            <a:off x="9953640" y="4270680"/>
            <a:ext cx="211536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Digan gracias por</a:t>
            </a:r>
            <a:r>
              <a:t/>
            </a:r>
            <a:br/>
            <a:r>
              <a:rPr lang="en-US" sz="1400" b="0" i="1" strike="noStrike" spc="-1">
                <a:solidFill>
                  <a:srgbClr val="FF0000"/>
                </a:solidFill>
                <a:latin typeface="Arial"/>
                <a:ea typeface="DejaVu Sans"/>
              </a:rPr>
              <a:t>escucharnos</a:t>
            </a:r>
            <a:endParaRPr lang="en-US" sz="1400" b="0" strike="noStrike" spc="-1">
              <a:latin typeface="Arial"/>
            </a:endParaRPr>
          </a:p>
        </p:txBody>
      </p:sp>
      <p:sp>
        <p:nvSpPr>
          <p:cNvPr id="270" name="CustomShape 3"/>
          <p:cNvSpPr/>
          <p:nvPr/>
        </p:nvSpPr>
        <p:spPr>
          <a:xfrm flipV="1">
            <a:off x="9505080" y="475704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71" name="CustomShape 4"/>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r>
              <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Marcador de contenido 3"/>
          <p:cNvPicPr/>
          <p:nvPr/>
        </p:nvPicPr>
        <p:blipFill>
          <a:blip r:embed="rId2"/>
          <a:stretch/>
        </p:blipFill>
        <p:spPr>
          <a:xfrm>
            <a:off x="-2880" y="0"/>
            <a:ext cx="12196800" cy="6856560"/>
          </a:xfrm>
          <a:prstGeom prst="rect">
            <a:avLst/>
          </a:prstGeom>
          <a:ln>
            <a:noFill/>
          </a:ln>
        </p:spPr>
      </p:pic>
      <p:sp>
        <p:nvSpPr>
          <p:cNvPr id="82" name="CustomShape 1"/>
          <p:cNvSpPr/>
          <p:nvPr/>
        </p:nvSpPr>
        <p:spPr>
          <a:xfrm>
            <a:off x="265320" y="376920"/>
            <a:ext cx="366624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Presentación del Equipo</a:t>
            </a:r>
            <a:endParaRPr lang="en-US" sz="2200" b="0" strike="noStrike" spc="-1">
              <a:latin typeface="Arial"/>
            </a:endParaRPr>
          </a:p>
        </p:txBody>
      </p:sp>
      <p:grpSp>
        <p:nvGrpSpPr>
          <p:cNvPr id="85" name="Group 4"/>
          <p:cNvGrpSpPr/>
          <p:nvPr/>
        </p:nvGrpSpPr>
        <p:grpSpPr>
          <a:xfrm>
            <a:off x="9052560" y="1645920"/>
            <a:ext cx="2834640" cy="2743200"/>
            <a:chOff x="9052560" y="1645920"/>
            <a:chExt cx="2834640" cy="2743200"/>
          </a:xfrm>
        </p:grpSpPr>
        <p:pic>
          <p:nvPicPr>
            <p:cNvPr id="86" name="Imagen 85"/>
            <p:cNvPicPr/>
            <p:nvPr/>
          </p:nvPicPr>
          <p:blipFill>
            <a:blip r:embed="rId3"/>
            <a:stretch/>
          </p:blipFill>
          <p:spPr>
            <a:xfrm>
              <a:off x="9219240" y="1757160"/>
              <a:ext cx="2508480" cy="2487600"/>
            </a:xfrm>
            <a:prstGeom prst="rect">
              <a:avLst/>
            </a:prstGeom>
            <a:ln>
              <a:noFill/>
            </a:ln>
          </p:spPr>
        </p:pic>
        <p:sp>
          <p:nvSpPr>
            <p:cNvPr id="87" name="CustomShape 5"/>
            <p:cNvSpPr/>
            <p:nvPr/>
          </p:nvSpPr>
          <p:spPr>
            <a:xfrm>
              <a:off x="9052560" y="1645920"/>
              <a:ext cx="2834640" cy="2743200"/>
            </a:xfrm>
            <a:custGeom>
              <a:avLst/>
              <a:gdLst/>
              <a:ahLst/>
              <a:cxnLst/>
              <a:rect l="l" t="t" r="r" b="b"/>
              <a:pathLst>
                <a:path w="7875" h="7621">
                  <a:moveTo>
                    <a:pt x="5464" y="1278"/>
                  </a:moveTo>
                  <a:cubicBezTo>
                    <a:pt x="4998" y="997"/>
                    <a:pt x="4541" y="870"/>
                    <a:pt x="4003" y="870"/>
                  </a:cubicBezTo>
                  <a:cubicBezTo>
                    <a:pt x="3465" y="870"/>
                    <a:pt x="3008" y="997"/>
                    <a:pt x="2542" y="1278"/>
                  </a:cubicBezTo>
                  <a:cubicBezTo>
                    <a:pt x="2076" y="1559"/>
                    <a:pt x="1742" y="1908"/>
                    <a:pt x="1473" y="2394"/>
                  </a:cubicBezTo>
                  <a:cubicBezTo>
                    <a:pt x="1204" y="2880"/>
                    <a:pt x="1082" y="3357"/>
                    <a:pt x="1082" y="3918"/>
                  </a:cubicBezTo>
                  <a:cubicBezTo>
                    <a:pt x="1082" y="4479"/>
                    <a:pt x="1204" y="4956"/>
                    <a:pt x="1473" y="5442"/>
                  </a:cubicBezTo>
                  <a:cubicBezTo>
                    <a:pt x="1742" y="5928"/>
                    <a:pt x="2076" y="6277"/>
                    <a:pt x="2542" y="6558"/>
                  </a:cubicBezTo>
                  <a:cubicBezTo>
                    <a:pt x="3008" y="6839"/>
                    <a:pt x="3465" y="6967"/>
                    <a:pt x="4003" y="6967"/>
                  </a:cubicBezTo>
                  <a:cubicBezTo>
                    <a:pt x="4541" y="6967"/>
                    <a:pt x="4998" y="6839"/>
                    <a:pt x="5464" y="6558"/>
                  </a:cubicBezTo>
                  <a:cubicBezTo>
                    <a:pt x="5930" y="6277"/>
                    <a:pt x="6264" y="5928"/>
                    <a:pt x="6533" y="5442"/>
                  </a:cubicBezTo>
                  <a:cubicBezTo>
                    <a:pt x="6802" y="4956"/>
                    <a:pt x="6925" y="4479"/>
                    <a:pt x="6925" y="3918"/>
                  </a:cubicBezTo>
                  <a:cubicBezTo>
                    <a:pt x="6925" y="3357"/>
                    <a:pt x="6802" y="2880"/>
                    <a:pt x="6533" y="2394"/>
                  </a:cubicBezTo>
                  <a:cubicBezTo>
                    <a:pt x="6264" y="1908"/>
                    <a:pt x="5930" y="1559"/>
                    <a:pt x="5464" y="1278"/>
                  </a:cubicBezTo>
                  <a:moveTo>
                    <a:pt x="0" y="7620"/>
                  </a:moveTo>
                  <a:lnTo>
                    <a:pt x="0" y="0"/>
                  </a:lnTo>
                  <a:lnTo>
                    <a:pt x="7874" y="0"/>
                  </a:lnTo>
                  <a:lnTo>
                    <a:pt x="7874" y="7620"/>
                  </a:lnTo>
                  <a:lnTo>
                    <a:pt x="0" y="7620"/>
                  </a:lnTo>
                </a:path>
              </a:pathLst>
            </a:custGeom>
            <a:solidFill>
              <a:srgbClr val="FFFFFF"/>
            </a:solidFill>
            <a:ln>
              <a:noFill/>
            </a:ln>
          </p:spPr>
          <p:style>
            <a:lnRef idx="0">
              <a:scrgbClr r="0" g="0" b="0"/>
            </a:lnRef>
            <a:fillRef idx="0">
              <a:scrgbClr r="0" g="0" b="0"/>
            </a:fillRef>
            <a:effectRef idx="0">
              <a:scrgbClr r="0" g="0" b="0"/>
            </a:effectRef>
            <a:fontRef idx="minor"/>
          </p:style>
        </p:sp>
      </p:grpSp>
      <p:sp>
        <p:nvSpPr>
          <p:cNvPr id="88" name="CustomShape 6"/>
          <p:cNvSpPr/>
          <p:nvPr/>
        </p:nvSpPr>
        <p:spPr>
          <a:xfrm>
            <a:off x="728640" y="1900800"/>
            <a:ext cx="2102760" cy="2194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89" name="CustomShape 7"/>
          <p:cNvSpPr/>
          <p:nvPr/>
        </p:nvSpPr>
        <p:spPr>
          <a:xfrm>
            <a:off x="3599280" y="1903680"/>
            <a:ext cx="2102760" cy="2194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90" name="CustomShape 8"/>
          <p:cNvSpPr/>
          <p:nvPr/>
        </p:nvSpPr>
        <p:spPr>
          <a:xfrm>
            <a:off x="9419040" y="4180680"/>
            <a:ext cx="2193480" cy="759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200" b="0" strike="noStrike" spc="-1">
                <a:solidFill>
                  <a:srgbClr val="001E33"/>
                </a:solidFill>
                <a:latin typeface="Arial"/>
                <a:ea typeface="DejaVu Sans"/>
              </a:rPr>
              <a:t>Mauricio</a:t>
            </a:r>
            <a:endParaRPr lang="en-US" sz="2200" b="0" strike="noStrike" spc="-1">
              <a:latin typeface="Arial"/>
            </a:endParaRPr>
          </a:p>
          <a:p>
            <a:pPr algn="ctr">
              <a:lnSpc>
                <a:spcPct val="100000"/>
              </a:lnSpc>
            </a:pPr>
            <a:r>
              <a:rPr lang="en-US" sz="2200" b="0" strike="noStrike" spc="-1">
                <a:solidFill>
                  <a:srgbClr val="001E33"/>
                </a:solidFill>
                <a:latin typeface="Arial"/>
                <a:ea typeface="DejaVu Sans"/>
              </a:rPr>
              <a:t>Toro</a:t>
            </a:r>
            <a:endParaRPr lang="en-US" sz="2200" b="0" strike="noStrike" spc="-1">
              <a:latin typeface="Arial"/>
            </a:endParaRPr>
          </a:p>
        </p:txBody>
      </p:sp>
      <p:sp>
        <p:nvSpPr>
          <p:cNvPr id="91" name="CustomShape 9"/>
          <p:cNvSpPr/>
          <p:nvPr/>
        </p:nvSpPr>
        <p:spPr>
          <a:xfrm>
            <a:off x="3551040" y="4180680"/>
            <a:ext cx="2193480" cy="76798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200" b="0" strike="noStrike" spc="-1" dirty="0" smtClean="0">
                <a:solidFill>
                  <a:srgbClr val="001E33"/>
                </a:solidFill>
                <a:latin typeface="Arial"/>
                <a:ea typeface="DejaVu Sans"/>
              </a:rPr>
              <a:t>Pablo Maya Villegas</a:t>
            </a:r>
            <a:endParaRPr lang="en-US" sz="2200" b="0" strike="noStrike" spc="-1" dirty="0">
              <a:latin typeface="Arial"/>
            </a:endParaRPr>
          </a:p>
        </p:txBody>
      </p:sp>
      <p:sp>
        <p:nvSpPr>
          <p:cNvPr id="92" name="CustomShape 10"/>
          <p:cNvSpPr/>
          <p:nvPr/>
        </p:nvSpPr>
        <p:spPr>
          <a:xfrm>
            <a:off x="635040" y="4180680"/>
            <a:ext cx="2193480" cy="70643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s-CO" sz="2000" dirty="0"/>
              <a:t>Miguel </a:t>
            </a:r>
            <a:r>
              <a:rPr lang="es-CO" sz="2000" dirty="0" smtClean="0"/>
              <a:t>Ángel Martínez </a:t>
            </a:r>
            <a:r>
              <a:rPr lang="es-CO" sz="2000" dirty="0"/>
              <a:t>Flórez</a:t>
            </a:r>
            <a:endParaRPr lang="en-US" sz="2000" b="0" strike="noStrike" spc="-1" dirty="0">
              <a:latin typeface="Arial"/>
            </a:endParaRPr>
          </a:p>
        </p:txBody>
      </p:sp>
      <p:pic>
        <p:nvPicPr>
          <p:cNvPr id="98" name="Imagen 97"/>
          <p:cNvPicPr/>
          <p:nvPr/>
        </p:nvPicPr>
        <p:blipFill>
          <a:blip r:embed="rId4"/>
          <a:srcRect b="25722"/>
          <a:stretch/>
        </p:blipFill>
        <p:spPr>
          <a:xfrm>
            <a:off x="6018840" y="1828800"/>
            <a:ext cx="3200040" cy="2376720"/>
          </a:xfrm>
          <a:prstGeom prst="rect">
            <a:avLst/>
          </a:prstGeom>
          <a:ln>
            <a:noFill/>
          </a:ln>
        </p:spPr>
      </p:pic>
      <p:sp>
        <p:nvSpPr>
          <p:cNvPr id="99" name="CustomShape 16"/>
          <p:cNvSpPr/>
          <p:nvPr/>
        </p:nvSpPr>
        <p:spPr>
          <a:xfrm>
            <a:off x="6503040" y="4180680"/>
            <a:ext cx="2193120" cy="759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200" b="0" strike="noStrike" spc="-1" dirty="0">
                <a:solidFill>
                  <a:srgbClr val="001E33"/>
                </a:solidFill>
                <a:latin typeface="Arial"/>
                <a:ea typeface="DejaVu Sans"/>
              </a:rPr>
              <a:t>Miguel</a:t>
            </a:r>
            <a:r>
              <a:rPr dirty="0"/>
              <a:t/>
            </a:r>
            <a:br>
              <a:rPr dirty="0"/>
            </a:br>
            <a:r>
              <a:rPr lang="en-US" sz="2200" b="0" strike="noStrike" spc="-1" dirty="0">
                <a:solidFill>
                  <a:srgbClr val="001E33"/>
                </a:solidFill>
                <a:latin typeface="Arial"/>
                <a:ea typeface="DejaVu Sans"/>
              </a:rPr>
              <a:t>Correa</a:t>
            </a:r>
            <a:endParaRPr lang="en-US" sz="2200" b="0" strike="noStrike" spc="-1" dirty="0">
              <a:latin typeface="Arial"/>
            </a:endParaRPr>
          </a:p>
        </p:txBody>
      </p:sp>
      <p:sp>
        <p:nvSpPr>
          <p:cNvPr id="100" name="CustomShape 17"/>
          <p:cNvSpPr/>
          <p:nvPr/>
        </p:nvSpPr>
        <p:spPr>
          <a:xfrm>
            <a:off x="5924160" y="1645920"/>
            <a:ext cx="3383280" cy="2651760"/>
          </a:xfrm>
          <a:custGeom>
            <a:avLst/>
            <a:gdLst/>
            <a:ahLst/>
            <a:cxnLst/>
            <a:rect l="l" t="t" r="r" b="b"/>
            <a:pathLst>
              <a:path w="9399" h="7367">
                <a:moveTo>
                  <a:pt x="1777" y="3847"/>
                </a:moveTo>
                <a:lnTo>
                  <a:pt x="1776" y="3847"/>
                </a:lnTo>
                <a:lnTo>
                  <a:pt x="1780" y="4006"/>
                </a:lnTo>
                <a:lnTo>
                  <a:pt x="1792" y="4166"/>
                </a:lnTo>
                <a:lnTo>
                  <a:pt x="1812" y="4324"/>
                </a:lnTo>
                <a:lnTo>
                  <a:pt x="1840" y="4481"/>
                </a:lnTo>
                <a:lnTo>
                  <a:pt x="1876" y="4636"/>
                </a:lnTo>
                <a:lnTo>
                  <a:pt x="1919" y="4789"/>
                </a:lnTo>
                <a:lnTo>
                  <a:pt x="1970" y="4939"/>
                </a:lnTo>
                <a:lnTo>
                  <a:pt x="2029" y="5086"/>
                </a:lnTo>
                <a:lnTo>
                  <a:pt x="2095" y="5230"/>
                </a:lnTo>
                <a:lnTo>
                  <a:pt x="2168" y="5371"/>
                </a:lnTo>
                <a:lnTo>
                  <a:pt x="2248" y="5507"/>
                </a:lnTo>
                <a:lnTo>
                  <a:pt x="2334" y="5638"/>
                </a:lnTo>
                <a:lnTo>
                  <a:pt x="2427" y="5765"/>
                </a:lnTo>
                <a:lnTo>
                  <a:pt x="2527" y="5886"/>
                </a:lnTo>
                <a:lnTo>
                  <a:pt x="2632" y="6002"/>
                </a:lnTo>
                <a:lnTo>
                  <a:pt x="2743" y="6111"/>
                </a:lnTo>
                <a:lnTo>
                  <a:pt x="2859" y="6215"/>
                </a:lnTo>
                <a:lnTo>
                  <a:pt x="2980" y="6312"/>
                </a:lnTo>
                <a:lnTo>
                  <a:pt x="3106" y="6402"/>
                </a:lnTo>
                <a:lnTo>
                  <a:pt x="3237" y="6486"/>
                </a:lnTo>
                <a:lnTo>
                  <a:pt x="3371" y="6562"/>
                </a:lnTo>
                <a:lnTo>
                  <a:pt x="3509" y="6631"/>
                </a:lnTo>
                <a:lnTo>
                  <a:pt x="3650" y="6692"/>
                </a:lnTo>
                <a:lnTo>
                  <a:pt x="3795" y="6745"/>
                </a:lnTo>
                <a:lnTo>
                  <a:pt x="3941" y="6790"/>
                </a:lnTo>
                <a:lnTo>
                  <a:pt x="4090" y="6827"/>
                </a:lnTo>
                <a:lnTo>
                  <a:pt x="4240" y="6856"/>
                </a:lnTo>
                <a:lnTo>
                  <a:pt x="4392" y="6877"/>
                </a:lnTo>
                <a:lnTo>
                  <a:pt x="4544" y="6890"/>
                </a:lnTo>
                <a:lnTo>
                  <a:pt x="4697" y="6894"/>
                </a:lnTo>
                <a:lnTo>
                  <a:pt x="4697" y="6894"/>
                </a:lnTo>
                <a:lnTo>
                  <a:pt x="4850" y="6890"/>
                </a:lnTo>
                <a:lnTo>
                  <a:pt x="5002" y="6877"/>
                </a:lnTo>
                <a:lnTo>
                  <a:pt x="5154" y="6856"/>
                </a:lnTo>
                <a:lnTo>
                  <a:pt x="5304" y="6827"/>
                </a:lnTo>
                <a:lnTo>
                  <a:pt x="5453" y="6790"/>
                </a:lnTo>
                <a:lnTo>
                  <a:pt x="5599" y="6745"/>
                </a:lnTo>
                <a:lnTo>
                  <a:pt x="5744" y="6691"/>
                </a:lnTo>
                <a:lnTo>
                  <a:pt x="5885" y="6630"/>
                </a:lnTo>
                <a:lnTo>
                  <a:pt x="6023" y="6561"/>
                </a:lnTo>
                <a:lnTo>
                  <a:pt x="6157" y="6485"/>
                </a:lnTo>
                <a:lnTo>
                  <a:pt x="6287" y="6402"/>
                </a:lnTo>
                <a:lnTo>
                  <a:pt x="6413" y="6312"/>
                </a:lnTo>
                <a:lnTo>
                  <a:pt x="6535" y="6214"/>
                </a:lnTo>
                <a:lnTo>
                  <a:pt x="6651" y="6111"/>
                </a:lnTo>
                <a:lnTo>
                  <a:pt x="6762" y="6001"/>
                </a:lnTo>
                <a:lnTo>
                  <a:pt x="6867" y="5885"/>
                </a:lnTo>
                <a:lnTo>
                  <a:pt x="6966" y="5764"/>
                </a:lnTo>
                <a:lnTo>
                  <a:pt x="7059" y="5637"/>
                </a:lnTo>
                <a:lnTo>
                  <a:pt x="7146" y="5506"/>
                </a:lnTo>
                <a:lnTo>
                  <a:pt x="7226" y="5370"/>
                </a:lnTo>
                <a:lnTo>
                  <a:pt x="7299" y="5229"/>
                </a:lnTo>
                <a:lnTo>
                  <a:pt x="7365" y="5085"/>
                </a:lnTo>
                <a:lnTo>
                  <a:pt x="7423" y="4938"/>
                </a:lnTo>
                <a:lnTo>
                  <a:pt x="7474" y="4788"/>
                </a:lnTo>
                <a:lnTo>
                  <a:pt x="7518" y="4635"/>
                </a:lnTo>
                <a:lnTo>
                  <a:pt x="7553" y="4480"/>
                </a:lnTo>
                <a:lnTo>
                  <a:pt x="7581" y="4323"/>
                </a:lnTo>
                <a:lnTo>
                  <a:pt x="7601" y="4165"/>
                </a:lnTo>
                <a:lnTo>
                  <a:pt x="7613" y="4005"/>
                </a:lnTo>
                <a:lnTo>
                  <a:pt x="7617" y="3846"/>
                </a:lnTo>
                <a:lnTo>
                  <a:pt x="7617" y="3846"/>
                </a:lnTo>
                <a:lnTo>
                  <a:pt x="7613" y="3687"/>
                </a:lnTo>
                <a:lnTo>
                  <a:pt x="7601" y="3527"/>
                </a:lnTo>
                <a:lnTo>
                  <a:pt x="7581" y="3369"/>
                </a:lnTo>
                <a:lnTo>
                  <a:pt x="7553" y="3212"/>
                </a:lnTo>
                <a:lnTo>
                  <a:pt x="7517" y="3057"/>
                </a:lnTo>
                <a:lnTo>
                  <a:pt x="7474" y="2904"/>
                </a:lnTo>
                <a:lnTo>
                  <a:pt x="7423" y="2754"/>
                </a:lnTo>
                <a:lnTo>
                  <a:pt x="7364" y="2607"/>
                </a:lnTo>
                <a:lnTo>
                  <a:pt x="7298" y="2463"/>
                </a:lnTo>
                <a:lnTo>
                  <a:pt x="7225" y="2322"/>
                </a:lnTo>
                <a:lnTo>
                  <a:pt x="7146" y="2186"/>
                </a:lnTo>
                <a:lnTo>
                  <a:pt x="7059" y="2055"/>
                </a:lnTo>
                <a:lnTo>
                  <a:pt x="6966" y="1928"/>
                </a:lnTo>
                <a:lnTo>
                  <a:pt x="6867" y="1807"/>
                </a:lnTo>
                <a:lnTo>
                  <a:pt x="6761" y="1691"/>
                </a:lnTo>
                <a:lnTo>
                  <a:pt x="6651" y="1582"/>
                </a:lnTo>
                <a:lnTo>
                  <a:pt x="6534" y="1478"/>
                </a:lnTo>
                <a:lnTo>
                  <a:pt x="6413" y="1381"/>
                </a:lnTo>
                <a:lnTo>
                  <a:pt x="6287" y="1291"/>
                </a:lnTo>
                <a:lnTo>
                  <a:pt x="6157" y="1207"/>
                </a:lnTo>
                <a:lnTo>
                  <a:pt x="6022" y="1131"/>
                </a:lnTo>
                <a:lnTo>
                  <a:pt x="5884" y="1062"/>
                </a:lnTo>
                <a:lnTo>
                  <a:pt x="5743" y="1001"/>
                </a:lnTo>
                <a:lnTo>
                  <a:pt x="5599" y="948"/>
                </a:lnTo>
                <a:lnTo>
                  <a:pt x="5453" y="903"/>
                </a:lnTo>
                <a:lnTo>
                  <a:pt x="5304" y="866"/>
                </a:lnTo>
                <a:lnTo>
                  <a:pt x="5154" y="837"/>
                </a:lnTo>
                <a:lnTo>
                  <a:pt x="5002" y="816"/>
                </a:lnTo>
                <a:lnTo>
                  <a:pt x="4850" y="803"/>
                </a:lnTo>
                <a:lnTo>
                  <a:pt x="4697" y="799"/>
                </a:lnTo>
                <a:lnTo>
                  <a:pt x="4697" y="799"/>
                </a:lnTo>
                <a:lnTo>
                  <a:pt x="4544" y="803"/>
                </a:lnTo>
                <a:lnTo>
                  <a:pt x="4392" y="816"/>
                </a:lnTo>
                <a:lnTo>
                  <a:pt x="4240" y="837"/>
                </a:lnTo>
                <a:lnTo>
                  <a:pt x="4090" y="866"/>
                </a:lnTo>
                <a:lnTo>
                  <a:pt x="3941" y="903"/>
                </a:lnTo>
                <a:lnTo>
                  <a:pt x="3794" y="948"/>
                </a:lnTo>
                <a:lnTo>
                  <a:pt x="3650" y="1002"/>
                </a:lnTo>
                <a:lnTo>
                  <a:pt x="3509" y="1063"/>
                </a:lnTo>
                <a:lnTo>
                  <a:pt x="3371" y="1132"/>
                </a:lnTo>
                <a:lnTo>
                  <a:pt x="3237" y="1208"/>
                </a:lnTo>
                <a:lnTo>
                  <a:pt x="3106" y="1291"/>
                </a:lnTo>
                <a:lnTo>
                  <a:pt x="2980" y="1382"/>
                </a:lnTo>
                <a:lnTo>
                  <a:pt x="2859" y="1479"/>
                </a:lnTo>
                <a:lnTo>
                  <a:pt x="2743" y="1582"/>
                </a:lnTo>
                <a:lnTo>
                  <a:pt x="2632" y="1692"/>
                </a:lnTo>
                <a:lnTo>
                  <a:pt x="2527" y="1808"/>
                </a:lnTo>
                <a:lnTo>
                  <a:pt x="2427" y="1929"/>
                </a:lnTo>
                <a:lnTo>
                  <a:pt x="2334" y="2056"/>
                </a:lnTo>
                <a:lnTo>
                  <a:pt x="2248" y="2187"/>
                </a:lnTo>
                <a:lnTo>
                  <a:pt x="2168" y="2323"/>
                </a:lnTo>
                <a:lnTo>
                  <a:pt x="2095" y="2464"/>
                </a:lnTo>
                <a:lnTo>
                  <a:pt x="2029" y="2608"/>
                </a:lnTo>
                <a:lnTo>
                  <a:pt x="1971" y="2755"/>
                </a:lnTo>
                <a:lnTo>
                  <a:pt x="1920" y="2905"/>
                </a:lnTo>
                <a:lnTo>
                  <a:pt x="1876" y="3058"/>
                </a:lnTo>
                <a:lnTo>
                  <a:pt x="1841" y="3213"/>
                </a:lnTo>
                <a:lnTo>
                  <a:pt x="1813" y="3370"/>
                </a:lnTo>
                <a:lnTo>
                  <a:pt x="1793" y="3528"/>
                </a:lnTo>
                <a:lnTo>
                  <a:pt x="1781" y="3688"/>
                </a:lnTo>
                <a:lnTo>
                  <a:pt x="1777" y="3847"/>
                </a:lnTo>
                <a:moveTo>
                  <a:pt x="0" y="7366"/>
                </a:moveTo>
                <a:lnTo>
                  <a:pt x="0" y="0"/>
                </a:lnTo>
                <a:lnTo>
                  <a:pt x="9398" y="0"/>
                </a:lnTo>
                <a:lnTo>
                  <a:pt x="9398" y="7366"/>
                </a:lnTo>
                <a:lnTo>
                  <a:pt x="0" y="7366"/>
                </a:lnTo>
              </a:path>
            </a:pathLst>
          </a:custGeom>
          <a:solidFill>
            <a:srgbClr val="FFFFFF"/>
          </a:solidFill>
          <a:ln>
            <a:noFill/>
          </a:ln>
        </p:spPr>
        <p:style>
          <a:lnRef idx="0">
            <a:scrgbClr r="0" g="0" b="0"/>
          </a:lnRef>
          <a:fillRef idx="0">
            <a:scrgbClr r="0" g="0" b="0"/>
          </a:fillRef>
          <a:effectRef idx="0">
            <a:scrgbClr r="0" g="0" b="0"/>
          </a:effectRef>
          <a:fontRef idx="minor"/>
        </p:style>
      </p:sp>
      <p:pic>
        <p:nvPicPr>
          <p:cNvPr id="101" name="Imagen 100"/>
          <p:cNvPicPr/>
          <p:nvPr/>
        </p:nvPicPr>
        <p:blipFill>
          <a:blip r:embed="rId5"/>
          <a:stretch/>
        </p:blipFill>
        <p:spPr>
          <a:xfrm>
            <a:off x="182880" y="6089760"/>
            <a:ext cx="621360" cy="621360"/>
          </a:xfrm>
          <a:prstGeom prst="rect">
            <a:avLst/>
          </a:prstGeom>
          <a:ln>
            <a:noFill/>
          </a:ln>
        </p:spPr>
      </p:pic>
      <p:sp>
        <p:nvSpPr>
          <p:cNvPr id="102" name="CustomShape 18"/>
          <p:cNvSpPr/>
          <p:nvPr/>
        </p:nvSpPr>
        <p:spPr>
          <a:xfrm>
            <a:off x="815040" y="6160680"/>
            <a:ext cx="9243360" cy="460211"/>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s-CO" sz="2400" dirty="0" smtClean="0"/>
              <a:t>https://github.com/pmayavi/ST0245-002/tree/master/proyecto</a:t>
            </a:r>
            <a:endParaRPr lang="en-US" sz="2200" b="0" strike="noStrike" spc="-1" dirty="0">
              <a:latin typeface="Arial"/>
            </a:endParaRPr>
          </a:p>
        </p:txBody>
      </p:sp>
      <p:pic>
        <p:nvPicPr>
          <p:cNvPr id="2" name="Imagen 1"/>
          <p:cNvPicPr>
            <a:picLocks noChangeAspect="1"/>
          </p:cNvPicPr>
          <p:nvPr/>
        </p:nvPicPr>
        <p:blipFill rotWithShape="1">
          <a:blip r:embed="rId6" cstate="print">
            <a:extLst>
              <a:ext uri="{28A0092B-C50C-407E-A947-70E740481C1C}">
                <a14:useLocalDpi xmlns:a14="http://schemas.microsoft.com/office/drawing/2010/main" val="0"/>
              </a:ext>
            </a:extLst>
          </a:blip>
          <a:srcRect l="2325" t="5373" r="1382" b="19403"/>
          <a:stretch/>
        </p:blipFill>
        <p:spPr>
          <a:xfrm>
            <a:off x="3575668" y="1893111"/>
            <a:ext cx="2156391" cy="2246169"/>
          </a:xfrm>
          <a:prstGeom prst="ellipse">
            <a:avLst/>
          </a:prstGeom>
          <a:ln>
            <a:solidFill>
              <a:schemeClr val="tx1"/>
            </a:solidFill>
          </a:ln>
        </p:spPr>
      </p:pic>
      <p:pic>
        <p:nvPicPr>
          <p:cNvPr id="3" name="Imagen 2"/>
          <p:cNvPicPr>
            <a:picLocks noChangeAspect="1"/>
          </p:cNvPicPr>
          <p:nvPr/>
        </p:nvPicPr>
        <p:blipFill rotWithShape="1">
          <a:blip r:embed="rId7" cstate="print">
            <a:extLst>
              <a:ext uri="{28A0092B-C50C-407E-A947-70E740481C1C}">
                <a14:useLocalDpi xmlns:a14="http://schemas.microsoft.com/office/drawing/2010/main" val="0"/>
              </a:ext>
            </a:extLst>
          </a:blip>
          <a:srcRect l="1358" r="5083" b="27342"/>
          <a:stretch/>
        </p:blipFill>
        <p:spPr>
          <a:xfrm>
            <a:off x="693160" y="1842773"/>
            <a:ext cx="2156346" cy="2235734"/>
          </a:xfrm>
          <a:prstGeom prst="ellipse">
            <a:avLst/>
          </a:prstGeom>
          <a:ln>
            <a:solidFill>
              <a:schemeClr val="tx1"/>
            </a:solid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Marcador de contenido 3"/>
          <p:cNvPicPr/>
          <p:nvPr/>
        </p:nvPicPr>
        <p:blipFill>
          <a:blip r:embed="rId2"/>
          <a:stretch/>
        </p:blipFill>
        <p:spPr>
          <a:xfrm>
            <a:off x="-2880" y="0"/>
            <a:ext cx="12196800" cy="6856560"/>
          </a:xfrm>
          <a:prstGeom prst="rect">
            <a:avLst/>
          </a:prstGeom>
          <a:ln>
            <a:noFill/>
          </a:ln>
        </p:spPr>
      </p:pic>
      <p:sp>
        <p:nvSpPr>
          <p:cNvPr id="105" name="CustomShape 1"/>
          <p:cNvSpPr/>
          <p:nvPr/>
        </p:nvSpPr>
        <p:spPr>
          <a:xfrm>
            <a:off x="265320" y="376920"/>
            <a:ext cx="330048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Diseño del Algoritmo</a:t>
            </a:r>
            <a:endParaRPr lang="en-US" sz="2200" b="0" strike="noStrike" spc="-1">
              <a:latin typeface="Arial"/>
            </a:endParaRPr>
          </a:p>
        </p:txBody>
      </p:sp>
      <p:pic>
        <p:nvPicPr>
          <p:cNvPr id="106" name="Imagen 105"/>
          <p:cNvPicPr/>
          <p:nvPr/>
        </p:nvPicPr>
        <p:blipFill>
          <a:blip r:embed="rId3"/>
          <a:srcRect t="2555" r="18276"/>
          <a:stretch/>
        </p:blipFill>
        <p:spPr>
          <a:xfrm>
            <a:off x="640080" y="1188720"/>
            <a:ext cx="5484960" cy="3839400"/>
          </a:xfrm>
          <a:prstGeom prst="rect">
            <a:avLst/>
          </a:prstGeom>
          <a:ln>
            <a:noFill/>
          </a:ln>
        </p:spPr>
      </p:pic>
      <p:sp>
        <p:nvSpPr>
          <p:cNvPr id="107" name="CustomShape 2"/>
          <p:cNvSpPr/>
          <p:nvPr/>
        </p:nvSpPr>
        <p:spPr>
          <a:xfrm>
            <a:off x="270000" y="4945680"/>
            <a:ext cx="630828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DejaVu Sans"/>
              </a:rPr>
              <a:t>Algoritmo para construir un árbol binario de decisión usando (En este semestre, uno puede ser CART, ID3, C4.5… por favor, elijan uno). En este ejemplo, mostramos un modelo para predecir si uno debe o no jugar Golf, dependiendo del clima.</a:t>
            </a:r>
            <a:endParaRPr lang="en-US" sz="1400" b="0" strike="noStrike" spc="-1">
              <a:latin typeface="Arial"/>
            </a:endParaRPr>
          </a:p>
        </p:txBody>
      </p:sp>
      <p:pic>
        <p:nvPicPr>
          <p:cNvPr id="108" name="Imagen 107"/>
          <p:cNvPicPr/>
          <p:nvPr/>
        </p:nvPicPr>
        <p:blipFill>
          <a:blip r:embed="rId4"/>
          <a:stretch/>
        </p:blipFill>
        <p:spPr>
          <a:xfrm>
            <a:off x="6835680" y="1787040"/>
            <a:ext cx="4613040" cy="3075840"/>
          </a:xfrm>
          <a:prstGeom prst="rect">
            <a:avLst/>
          </a:prstGeom>
          <a:ln>
            <a:noFill/>
          </a:ln>
        </p:spPr>
      </p:pic>
      <p:sp>
        <p:nvSpPr>
          <p:cNvPr id="109" name="CustomShape 3"/>
          <p:cNvSpPr/>
          <p:nvPr/>
        </p:nvSpPr>
        <p:spPr>
          <a:xfrm flipV="1">
            <a:off x="3405600" y="48780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10" name="CustomShape 4"/>
          <p:cNvSpPr/>
          <p:nvPr/>
        </p:nvSpPr>
        <p:spPr>
          <a:xfrm>
            <a:off x="3932280" y="33660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111" name="CustomShape 5"/>
          <p:cNvSpPr/>
          <p:nvPr/>
        </p:nvSpPr>
        <p:spPr>
          <a:xfrm>
            <a:off x="5168160" y="914400"/>
            <a:ext cx="342612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gráficas vectorizadas en español para explicar el algoritmo que diseñaron, de esa forma no les quedarán pixeladas como la mía</a:t>
            </a:r>
            <a:endParaRPr lang="en-US" sz="1400" b="0" strike="noStrike" spc="-1">
              <a:latin typeface="Arial"/>
            </a:endParaRPr>
          </a:p>
        </p:txBody>
      </p:sp>
      <p:sp>
        <p:nvSpPr>
          <p:cNvPr id="112" name="CustomShape 6"/>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13" name="CustomShape 7"/>
          <p:cNvSpPr/>
          <p:nvPr/>
        </p:nvSpPr>
        <p:spPr>
          <a:xfrm>
            <a:off x="4417920" y="5920560"/>
            <a:ext cx="2933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Expliquen las gráficas con</a:t>
            </a:r>
            <a:r>
              <a:t/>
            </a:r>
            <a:br/>
            <a:r>
              <a:rPr lang="en-US" sz="1400" b="0" i="1" strike="noStrike" spc="-1">
                <a:solidFill>
                  <a:srgbClr val="FF0000"/>
                </a:solidFill>
                <a:latin typeface="Arial"/>
                <a:ea typeface="DejaVu Sans"/>
              </a:rPr>
              <a:t>sus palabras</a:t>
            </a:r>
            <a:endParaRPr lang="en-US" sz="1400" b="0" strike="noStrike" spc="-1">
              <a:latin typeface="Arial"/>
            </a:endParaRPr>
          </a:p>
        </p:txBody>
      </p:sp>
      <p:sp>
        <p:nvSpPr>
          <p:cNvPr id="114" name="CustomShape 8"/>
          <p:cNvSpPr/>
          <p:nvPr/>
        </p:nvSpPr>
        <p:spPr>
          <a:xfrm>
            <a:off x="4386240" y="581328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15" name="CustomShape 9"/>
          <p:cNvSpPr/>
          <p:nvPr/>
        </p:nvSpPr>
        <p:spPr>
          <a:xfrm>
            <a:off x="7674840" y="4965480"/>
            <a:ext cx="2933280" cy="942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Incluyan una imagen de alta definción relacionada con el ejemplo que usan para explicar el algoritmo al lado izquierdo</a:t>
            </a:r>
            <a:endParaRPr lang="en-US" sz="1400" b="0" strike="noStrike" spc="-1">
              <a:latin typeface="Arial"/>
            </a:endParaRPr>
          </a:p>
        </p:txBody>
      </p:sp>
      <p:sp>
        <p:nvSpPr>
          <p:cNvPr id="116" name="CustomShape 10"/>
          <p:cNvSpPr/>
          <p:nvPr/>
        </p:nvSpPr>
        <p:spPr>
          <a:xfrm>
            <a:off x="7257960" y="493776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17" name="CustomShape 11"/>
          <p:cNvSpPr/>
          <p:nvPr/>
        </p:nvSpPr>
        <p:spPr>
          <a:xfrm>
            <a:off x="10482120" y="668160"/>
            <a:ext cx="447120" cy="433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18" name="CustomShape 12"/>
          <p:cNvSpPr/>
          <p:nvPr/>
        </p:nvSpPr>
        <p:spPr>
          <a:xfrm>
            <a:off x="9558000" y="1083240"/>
            <a:ext cx="342612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estos colores</a:t>
            </a:r>
            <a:r>
              <a:t/>
            </a:r>
            <a:br/>
            <a:r>
              <a:rPr lang="en-US" sz="1400" b="0" i="1" strike="noStrike" spc="-1">
                <a:solidFill>
                  <a:srgbClr val="FF0000"/>
                </a:solidFill>
                <a:latin typeface="Arial"/>
                <a:ea typeface="DejaVu Sans"/>
              </a:rPr>
              <a:t>en sus gráficas</a:t>
            </a:r>
            <a:endParaRPr lang="en-US" sz="1400" b="0" strike="noStrike" spc="-1">
              <a:latin typeface="Arial"/>
            </a:endParaRPr>
          </a:p>
        </p:txBody>
      </p:sp>
      <p:sp>
        <p:nvSpPr>
          <p:cNvPr id="119" name="CustomShape 13"/>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r>
              <a:t/>
            </a:r>
            <a:br/>
            <a:r>
              <a:rPr lang="en-US" sz="1400" b="0" i="1" strike="noStrike" spc="-1">
                <a:solidFill>
                  <a:srgbClr val="FF0000"/>
                </a:solidFill>
                <a:latin typeface="Arial"/>
                <a:ea typeface="DejaVu Sans"/>
              </a:rPr>
              <a:t>en la segunda entrega</a:t>
            </a:r>
            <a:endParaRPr lang="en-US" sz="1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 name="Marcador de contenido 3"/>
          <p:cNvPicPr/>
          <p:nvPr/>
        </p:nvPicPr>
        <p:blipFill>
          <a:blip r:embed="rId2"/>
          <a:stretch/>
        </p:blipFill>
        <p:spPr>
          <a:xfrm>
            <a:off x="-2880" y="0"/>
            <a:ext cx="12196800" cy="6856560"/>
          </a:xfrm>
          <a:prstGeom prst="rect">
            <a:avLst/>
          </a:prstGeom>
          <a:ln>
            <a:noFill/>
          </a:ln>
        </p:spPr>
      </p:pic>
      <p:sp>
        <p:nvSpPr>
          <p:cNvPr id="121" name="CustomShape 1"/>
          <p:cNvSpPr/>
          <p:nvPr/>
        </p:nvSpPr>
        <p:spPr>
          <a:xfrm>
            <a:off x="265320" y="376920"/>
            <a:ext cx="302616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División de un nodo</a:t>
            </a:r>
            <a:endParaRPr lang="en-US" sz="2200" b="0" strike="noStrike" spc="-1">
              <a:latin typeface="Arial"/>
            </a:endParaRPr>
          </a:p>
        </p:txBody>
      </p:sp>
      <p:sp>
        <p:nvSpPr>
          <p:cNvPr id="122" name="CustomShape 2"/>
          <p:cNvSpPr/>
          <p:nvPr/>
        </p:nvSpPr>
        <p:spPr>
          <a:xfrm>
            <a:off x="414000" y="5089680"/>
            <a:ext cx="55069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DejaVu Sans"/>
              </a:rPr>
              <a:t>Esta división está basada en la condición “ingresos == 10.” Para este caso, la impureza Gini de la izquierda es 0.44, la impureza Gini de la derecha es 0.32 y la impureza ponderada es de 0.37.</a:t>
            </a:r>
            <a:endParaRPr lang="en-US" sz="1400" b="0" strike="noStrike" spc="-1">
              <a:latin typeface="Arial"/>
            </a:endParaRPr>
          </a:p>
        </p:txBody>
      </p:sp>
      <p:sp>
        <p:nvSpPr>
          <p:cNvPr id="123" name="CustomShape 3"/>
          <p:cNvSpPr/>
          <p:nvPr/>
        </p:nvSpPr>
        <p:spPr>
          <a:xfrm flipV="1">
            <a:off x="3225600" y="48780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24" name="CustomShape 4"/>
          <p:cNvSpPr/>
          <p:nvPr/>
        </p:nvSpPr>
        <p:spPr>
          <a:xfrm>
            <a:off x="3536280" y="33660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125" name="CustomShape 5"/>
          <p:cNvSpPr/>
          <p:nvPr/>
        </p:nvSpPr>
        <p:spPr>
          <a:xfrm>
            <a:off x="5168160" y="914400"/>
            <a:ext cx="3426120" cy="51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gráficas vectorizadas en español para explicar el algoritmo que diseñaron</a:t>
            </a:r>
            <a:endParaRPr lang="en-US" sz="1400" b="0" strike="noStrike" spc="-1">
              <a:latin typeface="Arial"/>
            </a:endParaRPr>
          </a:p>
        </p:txBody>
      </p:sp>
      <p:sp>
        <p:nvSpPr>
          <p:cNvPr id="126" name="CustomShape 6"/>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27" name="CustomShape 7"/>
          <p:cNvSpPr/>
          <p:nvPr/>
        </p:nvSpPr>
        <p:spPr>
          <a:xfrm>
            <a:off x="4417920" y="5920560"/>
            <a:ext cx="2933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Expliquen sus gráficas con</a:t>
            </a:r>
            <a:r>
              <a:t/>
            </a:r>
            <a:br/>
            <a:r>
              <a:rPr lang="en-US" sz="1400" b="0" i="1" strike="noStrike" spc="-1">
                <a:solidFill>
                  <a:srgbClr val="FF0000"/>
                </a:solidFill>
                <a:latin typeface="Arial"/>
                <a:ea typeface="DejaVu Sans"/>
              </a:rPr>
              <a:t>sus propias palabras</a:t>
            </a:r>
            <a:endParaRPr lang="en-US" sz="1400" b="0" strike="noStrike" spc="-1">
              <a:latin typeface="Arial"/>
            </a:endParaRPr>
          </a:p>
        </p:txBody>
      </p:sp>
      <p:sp>
        <p:nvSpPr>
          <p:cNvPr id="128" name="CustomShape 8"/>
          <p:cNvSpPr/>
          <p:nvPr/>
        </p:nvSpPr>
        <p:spPr>
          <a:xfrm>
            <a:off x="4386240" y="581328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29" name="CustomShape 9"/>
          <p:cNvSpPr/>
          <p:nvPr/>
        </p:nvSpPr>
        <p:spPr>
          <a:xfrm>
            <a:off x="3247200" y="3554280"/>
            <a:ext cx="1507320" cy="147456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30" name="CustomShape 10"/>
          <p:cNvSpPr/>
          <p:nvPr/>
        </p:nvSpPr>
        <p:spPr>
          <a:xfrm>
            <a:off x="1375200" y="3554280"/>
            <a:ext cx="1507320" cy="147456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31" name="CustomShape 11"/>
          <p:cNvSpPr/>
          <p:nvPr/>
        </p:nvSpPr>
        <p:spPr>
          <a:xfrm>
            <a:off x="2085120" y="997200"/>
            <a:ext cx="1769400" cy="167580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32" name="Line 12"/>
          <p:cNvSpPr/>
          <p:nvPr/>
        </p:nvSpPr>
        <p:spPr>
          <a:xfrm flipH="1">
            <a:off x="2151000" y="2616120"/>
            <a:ext cx="498960" cy="938160"/>
          </a:xfrm>
          <a:prstGeom prst="line">
            <a:avLst/>
          </a:prstGeom>
          <a:ln>
            <a:solidFill>
              <a:srgbClr val="001E33"/>
            </a:solidFill>
            <a:tailEnd type="triangle" w="med" len="med"/>
          </a:ln>
        </p:spPr>
        <p:style>
          <a:lnRef idx="0">
            <a:scrgbClr r="0" g="0" b="0"/>
          </a:lnRef>
          <a:fillRef idx="0">
            <a:scrgbClr r="0" g="0" b="0"/>
          </a:fillRef>
          <a:effectRef idx="0">
            <a:scrgbClr r="0" g="0" b="0"/>
          </a:effectRef>
          <a:fontRef idx="minor"/>
        </p:style>
      </p:sp>
      <p:sp>
        <p:nvSpPr>
          <p:cNvPr id="133" name="Line 13"/>
          <p:cNvSpPr/>
          <p:nvPr/>
        </p:nvSpPr>
        <p:spPr>
          <a:xfrm>
            <a:off x="3339720" y="2561040"/>
            <a:ext cx="365760" cy="1060920"/>
          </a:xfrm>
          <a:prstGeom prst="line">
            <a:avLst/>
          </a:prstGeom>
          <a:ln>
            <a:solidFill>
              <a:srgbClr val="001E33"/>
            </a:solidFill>
            <a:tailEnd type="triangle" w="med" len="med"/>
          </a:ln>
        </p:spPr>
        <p:style>
          <a:lnRef idx="0">
            <a:scrgbClr r="0" g="0" b="0"/>
          </a:lnRef>
          <a:fillRef idx="0">
            <a:scrgbClr r="0" g="0" b="0"/>
          </a:fillRef>
          <a:effectRef idx="0">
            <a:scrgbClr r="0" g="0" b="0"/>
          </a:effectRef>
          <a:fontRef idx="minor"/>
        </p:style>
      </p:sp>
      <p:sp>
        <p:nvSpPr>
          <p:cNvPr id="134" name="CustomShape 14"/>
          <p:cNvSpPr/>
          <p:nvPr/>
        </p:nvSpPr>
        <p:spPr>
          <a:xfrm>
            <a:off x="1823040" y="435060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35" name="CustomShape 15"/>
          <p:cNvSpPr/>
          <p:nvPr/>
        </p:nvSpPr>
        <p:spPr>
          <a:xfrm>
            <a:off x="2107080" y="4033440"/>
            <a:ext cx="19548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36" name="CustomShape 16"/>
          <p:cNvSpPr/>
          <p:nvPr/>
        </p:nvSpPr>
        <p:spPr>
          <a:xfrm>
            <a:off x="2107080" y="4297680"/>
            <a:ext cx="195480" cy="13284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37" name="CustomShape 17"/>
          <p:cNvSpPr/>
          <p:nvPr/>
        </p:nvSpPr>
        <p:spPr>
          <a:xfrm>
            <a:off x="3754800" y="4350600"/>
            <a:ext cx="19584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38" name="CustomShape 18"/>
          <p:cNvSpPr/>
          <p:nvPr/>
        </p:nvSpPr>
        <p:spPr>
          <a:xfrm>
            <a:off x="4064760" y="4509000"/>
            <a:ext cx="195480" cy="13284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39" name="CustomShape 19"/>
          <p:cNvSpPr/>
          <p:nvPr/>
        </p:nvSpPr>
        <p:spPr>
          <a:xfrm>
            <a:off x="2281680" y="159480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0" name="CustomShape 20"/>
          <p:cNvSpPr/>
          <p:nvPr/>
        </p:nvSpPr>
        <p:spPr>
          <a:xfrm>
            <a:off x="2281680" y="1859040"/>
            <a:ext cx="19584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1" name="CustomShape 21"/>
          <p:cNvSpPr/>
          <p:nvPr/>
        </p:nvSpPr>
        <p:spPr>
          <a:xfrm>
            <a:off x="2565720" y="156852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2" name="CustomShape 22"/>
          <p:cNvSpPr/>
          <p:nvPr/>
        </p:nvSpPr>
        <p:spPr>
          <a:xfrm>
            <a:off x="2333520" y="207036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3" name="CustomShape 23"/>
          <p:cNvSpPr/>
          <p:nvPr/>
        </p:nvSpPr>
        <p:spPr>
          <a:xfrm>
            <a:off x="2617560" y="1753560"/>
            <a:ext cx="195480" cy="13284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44" name="CustomShape 24"/>
          <p:cNvSpPr/>
          <p:nvPr/>
        </p:nvSpPr>
        <p:spPr>
          <a:xfrm>
            <a:off x="2617560" y="2017440"/>
            <a:ext cx="19548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45" name="CustomShape 25"/>
          <p:cNvSpPr/>
          <p:nvPr/>
        </p:nvSpPr>
        <p:spPr>
          <a:xfrm>
            <a:off x="3120480" y="197892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6" name="CustomShape 26"/>
          <p:cNvSpPr/>
          <p:nvPr/>
        </p:nvSpPr>
        <p:spPr>
          <a:xfrm>
            <a:off x="3430080" y="2137320"/>
            <a:ext cx="19584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47" name="CustomShape 27"/>
          <p:cNvSpPr/>
          <p:nvPr/>
        </p:nvSpPr>
        <p:spPr>
          <a:xfrm>
            <a:off x="3745080" y="4116960"/>
            <a:ext cx="19548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8" name="CustomShape 28"/>
          <p:cNvSpPr/>
          <p:nvPr/>
        </p:nvSpPr>
        <p:spPr>
          <a:xfrm>
            <a:off x="4007520" y="425124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9" name="CustomShape 29"/>
          <p:cNvSpPr/>
          <p:nvPr/>
        </p:nvSpPr>
        <p:spPr>
          <a:xfrm>
            <a:off x="4007520" y="405000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50" name="CustomShape 30"/>
          <p:cNvSpPr/>
          <p:nvPr/>
        </p:nvSpPr>
        <p:spPr>
          <a:xfrm>
            <a:off x="9556560" y="3562920"/>
            <a:ext cx="1507320" cy="147456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51" name="CustomShape 31"/>
          <p:cNvSpPr/>
          <p:nvPr/>
        </p:nvSpPr>
        <p:spPr>
          <a:xfrm>
            <a:off x="7684560" y="3562920"/>
            <a:ext cx="1507320" cy="147456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52" name="CustomShape 32"/>
          <p:cNvSpPr/>
          <p:nvPr/>
        </p:nvSpPr>
        <p:spPr>
          <a:xfrm>
            <a:off x="8394480" y="1005840"/>
            <a:ext cx="1769400" cy="167580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53" name="Line 33"/>
          <p:cNvSpPr/>
          <p:nvPr/>
        </p:nvSpPr>
        <p:spPr>
          <a:xfrm flipH="1">
            <a:off x="8460360" y="2624760"/>
            <a:ext cx="498960" cy="938160"/>
          </a:xfrm>
          <a:prstGeom prst="line">
            <a:avLst/>
          </a:prstGeom>
          <a:ln>
            <a:solidFill>
              <a:srgbClr val="001E33"/>
            </a:solidFill>
            <a:tailEnd type="triangle" w="med" len="med"/>
          </a:ln>
        </p:spPr>
        <p:style>
          <a:lnRef idx="0">
            <a:scrgbClr r="0" g="0" b="0"/>
          </a:lnRef>
          <a:fillRef idx="0">
            <a:scrgbClr r="0" g="0" b="0"/>
          </a:fillRef>
          <a:effectRef idx="0">
            <a:scrgbClr r="0" g="0" b="0"/>
          </a:effectRef>
          <a:fontRef idx="minor"/>
        </p:style>
      </p:sp>
      <p:sp>
        <p:nvSpPr>
          <p:cNvPr id="154" name="Line 34"/>
          <p:cNvSpPr/>
          <p:nvPr/>
        </p:nvSpPr>
        <p:spPr>
          <a:xfrm>
            <a:off x="9649080" y="2569680"/>
            <a:ext cx="365760" cy="1060920"/>
          </a:xfrm>
          <a:prstGeom prst="line">
            <a:avLst/>
          </a:prstGeom>
          <a:ln>
            <a:solidFill>
              <a:srgbClr val="001E33"/>
            </a:solidFill>
            <a:tailEnd type="triangle" w="med" len="med"/>
          </a:ln>
        </p:spPr>
        <p:style>
          <a:lnRef idx="0">
            <a:scrgbClr r="0" g="0" b="0"/>
          </a:lnRef>
          <a:fillRef idx="0">
            <a:scrgbClr r="0" g="0" b="0"/>
          </a:fillRef>
          <a:effectRef idx="0">
            <a:scrgbClr r="0" g="0" b="0"/>
          </a:effectRef>
          <a:fontRef idx="minor"/>
        </p:style>
      </p:sp>
      <p:sp>
        <p:nvSpPr>
          <p:cNvPr id="155" name="CustomShape 35"/>
          <p:cNvSpPr/>
          <p:nvPr/>
        </p:nvSpPr>
        <p:spPr>
          <a:xfrm>
            <a:off x="8591040" y="160344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56" name="CustomShape 36"/>
          <p:cNvSpPr/>
          <p:nvPr/>
        </p:nvSpPr>
        <p:spPr>
          <a:xfrm>
            <a:off x="8591040" y="1867680"/>
            <a:ext cx="19584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57" name="CustomShape 37"/>
          <p:cNvSpPr/>
          <p:nvPr/>
        </p:nvSpPr>
        <p:spPr>
          <a:xfrm>
            <a:off x="8875080" y="157716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58" name="CustomShape 38"/>
          <p:cNvSpPr/>
          <p:nvPr/>
        </p:nvSpPr>
        <p:spPr>
          <a:xfrm>
            <a:off x="8642880" y="207900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59" name="CustomShape 39"/>
          <p:cNvSpPr/>
          <p:nvPr/>
        </p:nvSpPr>
        <p:spPr>
          <a:xfrm>
            <a:off x="8926920" y="1762200"/>
            <a:ext cx="195480" cy="13284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60" name="CustomShape 40"/>
          <p:cNvSpPr/>
          <p:nvPr/>
        </p:nvSpPr>
        <p:spPr>
          <a:xfrm>
            <a:off x="8926920" y="2026080"/>
            <a:ext cx="19548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61" name="CustomShape 41"/>
          <p:cNvSpPr/>
          <p:nvPr/>
        </p:nvSpPr>
        <p:spPr>
          <a:xfrm>
            <a:off x="9429840" y="198756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62" name="CustomShape 42"/>
          <p:cNvSpPr/>
          <p:nvPr/>
        </p:nvSpPr>
        <p:spPr>
          <a:xfrm>
            <a:off x="9739440" y="2145960"/>
            <a:ext cx="19584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63" name="CustomShape 43"/>
          <p:cNvSpPr/>
          <p:nvPr/>
        </p:nvSpPr>
        <p:spPr>
          <a:xfrm>
            <a:off x="6534000" y="5089680"/>
            <a:ext cx="55069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DejaVu Sans"/>
              </a:rPr>
              <a:t>Esta división está basada en la condición “estrato == 4.” Para este caso, la impureza Gini de la izquierda es 0.44, la impureza Gini de la derecha es 0.32 y la impureza ponderada es 0.45.</a:t>
            </a:r>
            <a:endParaRPr lang="en-US" sz="1400" b="0" strike="noStrike" spc="-1">
              <a:latin typeface="Arial"/>
            </a:endParaRPr>
          </a:p>
        </p:txBody>
      </p:sp>
      <p:sp>
        <p:nvSpPr>
          <p:cNvPr id="164" name="CustomShape 44"/>
          <p:cNvSpPr/>
          <p:nvPr/>
        </p:nvSpPr>
        <p:spPr>
          <a:xfrm>
            <a:off x="10041840" y="411156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65" name="CustomShape 45"/>
          <p:cNvSpPr/>
          <p:nvPr/>
        </p:nvSpPr>
        <p:spPr>
          <a:xfrm>
            <a:off x="10351440" y="4269960"/>
            <a:ext cx="19584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66" name="CustomShape 46"/>
          <p:cNvSpPr/>
          <p:nvPr/>
        </p:nvSpPr>
        <p:spPr>
          <a:xfrm>
            <a:off x="8135640" y="397980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67" name="CustomShape 47"/>
          <p:cNvSpPr/>
          <p:nvPr/>
        </p:nvSpPr>
        <p:spPr>
          <a:xfrm>
            <a:off x="8135640" y="4244040"/>
            <a:ext cx="19584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68" name="CustomShape 48"/>
          <p:cNvSpPr/>
          <p:nvPr/>
        </p:nvSpPr>
        <p:spPr>
          <a:xfrm>
            <a:off x="8419680" y="395352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69" name="CustomShape 49"/>
          <p:cNvSpPr/>
          <p:nvPr/>
        </p:nvSpPr>
        <p:spPr>
          <a:xfrm>
            <a:off x="8187480" y="445536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70" name="CustomShape 50"/>
          <p:cNvSpPr/>
          <p:nvPr/>
        </p:nvSpPr>
        <p:spPr>
          <a:xfrm>
            <a:off x="8471520" y="4138560"/>
            <a:ext cx="195480" cy="13284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71" name="CustomShape 51"/>
          <p:cNvSpPr/>
          <p:nvPr/>
        </p:nvSpPr>
        <p:spPr>
          <a:xfrm>
            <a:off x="8471520" y="4402440"/>
            <a:ext cx="19548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72" name="CustomShape 52"/>
          <p:cNvSpPr/>
          <p:nvPr/>
        </p:nvSpPr>
        <p:spPr>
          <a:xfrm>
            <a:off x="9558000" y="1258560"/>
            <a:ext cx="342612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estos colores</a:t>
            </a:r>
            <a:r>
              <a:t/>
            </a:r>
            <a:br/>
            <a:r>
              <a:rPr lang="en-US" sz="1400" b="0" i="1" strike="noStrike" spc="-1">
                <a:solidFill>
                  <a:srgbClr val="FF0000"/>
                </a:solidFill>
                <a:latin typeface="Arial"/>
                <a:ea typeface="DejaVu Sans"/>
              </a:rPr>
              <a:t>para sus gráficas</a:t>
            </a:r>
            <a:endParaRPr lang="en-US" sz="1400" b="0" strike="noStrike" spc="-1">
              <a:latin typeface="Arial"/>
            </a:endParaRPr>
          </a:p>
        </p:txBody>
      </p:sp>
      <p:sp>
        <p:nvSpPr>
          <p:cNvPr id="173" name="CustomShape 53"/>
          <p:cNvSpPr/>
          <p:nvPr/>
        </p:nvSpPr>
        <p:spPr>
          <a:xfrm>
            <a:off x="10708200" y="822960"/>
            <a:ext cx="447120" cy="433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74" name="CustomShape 54"/>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r>
              <a:t/>
            </a:r>
            <a:br/>
            <a:r>
              <a:rPr lang="en-US" sz="1400" b="0" i="1" strike="noStrike" spc="-1">
                <a:solidFill>
                  <a:srgbClr val="FF0000"/>
                </a:solidFill>
                <a:latin typeface="Arial"/>
                <a:ea typeface="DejaVu Sans"/>
              </a:rPr>
              <a:t>en la segunda entrega</a:t>
            </a:r>
            <a:endParaRPr lang="en-US" sz="1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Marcador de contenido 3"/>
          <p:cNvPicPr/>
          <p:nvPr/>
        </p:nvPicPr>
        <p:blipFill>
          <a:blip r:embed="rId2"/>
          <a:stretch/>
        </p:blipFill>
        <p:spPr>
          <a:xfrm>
            <a:off x="-2880" y="0"/>
            <a:ext cx="12196800" cy="6856560"/>
          </a:xfrm>
          <a:prstGeom prst="rect">
            <a:avLst/>
          </a:prstGeom>
          <a:ln>
            <a:noFill/>
          </a:ln>
        </p:spPr>
      </p:pic>
      <p:sp>
        <p:nvSpPr>
          <p:cNvPr id="176" name="CustomShape 1"/>
          <p:cNvSpPr/>
          <p:nvPr/>
        </p:nvSpPr>
        <p:spPr>
          <a:xfrm>
            <a:off x="265320" y="376920"/>
            <a:ext cx="384912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Complejidad del Algoritmo</a:t>
            </a:r>
            <a:endParaRPr lang="en-US" sz="2200" b="0" strike="noStrike" spc="-1">
              <a:latin typeface="Arial"/>
            </a:endParaRPr>
          </a:p>
        </p:txBody>
      </p:sp>
      <p:sp>
        <p:nvSpPr>
          <p:cNvPr id="177" name="CustomShape 2"/>
          <p:cNvSpPr/>
          <p:nvPr/>
        </p:nvSpPr>
        <p:spPr>
          <a:xfrm>
            <a:off x="584640" y="4173120"/>
            <a:ext cx="502812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DejaVu Sans"/>
              </a:rPr>
              <a:t>Complejidad en tiempo y memoria del algoritmo (En este semestre, una opción puede ser CART, ID3, C4.5, elijan uno). (Por favor, expliquen qué es N y qué es M en este problem. ¡POR FAVOR, HÁGANLO!)</a:t>
            </a:r>
            <a:endParaRPr lang="en-US" sz="1400" b="0" strike="noStrike" spc="-1">
              <a:latin typeface="Arial"/>
            </a:endParaRPr>
          </a:p>
        </p:txBody>
      </p:sp>
      <p:sp>
        <p:nvSpPr>
          <p:cNvPr id="178" name="CustomShape 3"/>
          <p:cNvSpPr/>
          <p:nvPr/>
        </p:nvSpPr>
        <p:spPr>
          <a:xfrm flipV="1">
            <a:off x="4184280" y="54576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79" name="CustomShape 4"/>
          <p:cNvSpPr/>
          <p:nvPr/>
        </p:nvSpPr>
        <p:spPr>
          <a:xfrm>
            <a:off x="4508280" y="37260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180" name="CustomShape 5"/>
          <p:cNvSpPr/>
          <p:nvPr/>
        </p:nvSpPr>
        <p:spPr>
          <a:xfrm>
            <a:off x="5168160" y="914400"/>
            <a:ext cx="34261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Creen esta tabla en Powerpoint. ¡No copien pantallazos pixelados del porte aquí!</a:t>
            </a:r>
            <a:endParaRPr lang="en-US" sz="1400" b="0" strike="noStrike" spc="-1">
              <a:latin typeface="Arial"/>
            </a:endParaRPr>
          </a:p>
        </p:txBody>
      </p:sp>
      <p:sp>
        <p:nvSpPr>
          <p:cNvPr id="181" name="CustomShape 6"/>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82" name="CustomShape 7"/>
          <p:cNvSpPr/>
          <p:nvPr/>
        </p:nvSpPr>
        <p:spPr>
          <a:xfrm>
            <a:off x="3437640" y="5208480"/>
            <a:ext cx="2933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Expliquen las tablas con</a:t>
            </a:r>
            <a:r>
              <a:t/>
            </a:r>
            <a:br/>
            <a:r>
              <a:rPr lang="en-US" sz="1400" b="0" i="1" strike="noStrike" spc="-1">
                <a:solidFill>
                  <a:srgbClr val="FF0000"/>
                </a:solidFill>
                <a:latin typeface="Arial"/>
                <a:ea typeface="DejaVu Sans"/>
              </a:rPr>
              <a:t>sus propias palabras</a:t>
            </a:r>
            <a:endParaRPr lang="en-US" sz="1400" b="0" strike="noStrike" spc="-1">
              <a:latin typeface="Arial"/>
            </a:endParaRPr>
          </a:p>
        </p:txBody>
      </p:sp>
      <p:sp>
        <p:nvSpPr>
          <p:cNvPr id="183" name="CustomShape 8"/>
          <p:cNvSpPr/>
          <p:nvPr/>
        </p:nvSpPr>
        <p:spPr>
          <a:xfrm>
            <a:off x="3437640" y="512928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84" name="CustomShape 9"/>
          <p:cNvSpPr/>
          <p:nvPr/>
        </p:nvSpPr>
        <p:spPr>
          <a:xfrm>
            <a:off x="8034840" y="5145480"/>
            <a:ext cx="2933280" cy="7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Incluyan una foto de alta definición relacionada con el problema que están modelando</a:t>
            </a:r>
            <a:endParaRPr lang="en-US" sz="1400" b="0" strike="noStrike" spc="-1">
              <a:latin typeface="Arial"/>
            </a:endParaRPr>
          </a:p>
        </p:txBody>
      </p:sp>
      <p:sp>
        <p:nvSpPr>
          <p:cNvPr id="185" name="CustomShape 10"/>
          <p:cNvSpPr/>
          <p:nvPr/>
        </p:nvSpPr>
        <p:spPr>
          <a:xfrm>
            <a:off x="7257960" y="493776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graphicFrame>
        <p:nvGraphicFramePr>
          <p:cNvPr id="186" name="Table 11"/>
          <p:cNvGraphicFramePr/>
          <p:nvPr/>
        </p:nvGraphicFramePr>
        <p:xfrm>
          <a:off x="547920" y="1956240"/>
          <a:ext cx="5075280" cy="2159280"/>
        </p:xfrm>
        <a:graphic>
          <a:graphicData uri="http://schemas.openxmlformats.org/drawingml/2006/table">
            <a:tbl>
              <a:tblPr/>
              <a:tblGrid>
                <a:gridCol w="1691640"/>
                <a:gridCol w="1691640"/>
                <a:gridCol w="1692360"/>
              </a:tblGrid>
              <a:tr h="719640">
                <a:tc>
                  <a:txBody>
                    <a:bodyPr/>
                    <a:lstStyle/>
                    <a:p>
                      <a:endParaRPr lang="es-CO"/>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a:solidFill>
                            <a:srgbClr val="FFFFFF"/>
                          </a:solidFill>
                          <a:latin typeface="Arial"/>
                        </a:rPr>
                        <a:t>Complejidad en tiempo</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a:solidFill>
                            <a:srgbClr val="FFFFFF"/>
                          </a:solidFill>
                          <a:latin typeface="Arial"/>
                        </a:rPr>
                        <a:t>Complejidad en memoria</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r>
              <a:tr h="719640">
                <a:tc>
                  <a:txBody>
                    <a:bodyPr/>
                    <a:lstStyle/>
                    <a:p>
                      <a:pPr>
                        <a:lnSpc>
                          <a:spcPct val="100000"/>
                        </a:lnSpc>
                      </a:pPr>
                      <a:r>
                        <a:rPr lang="en-US" sz="1800" b="0" strike="noStrike" spc="-1">
                          <a:solidFill>
                            <a:srgbClr val="FFFFFF"/>
                          </a:solidFill>
                          <a:latin typeface="Arial"/>
                        </a:rPr>
                        <a:t>Entrenamiento del modelo</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O(N</a:t>
                      </a:r>
                      <a:r>
                        <a:rPr lang="en-US" sz="1800" b="0" strike="noStrike" spc="-1" baseline="33000">
                          <a:solidFill>
                            <a:srgbClr val="FFFFFF"/>
                          </a:solidFill>
                          <a:latin typeface="Arial"/>
                        </a:rPr>
                        <a:t>2</a:t>
                      </a:r>
                      <a:r>
                        <a:rPr lang="en-US" sz="1800" b="0" strike="noStrike" spc="-1">
                          <a:solidFill>
                            <a:srgbClr val="FFFFFF"/>
                          </a:solidFill>
                          <a:latin typeface="Arial"/>
                        </a:rPr>
                        <a:t>*M*2</a:t>
                      </a:r>
                      <a:r>
                        <a:rPr lang="en-US" sz="1800" b="0" strike="noStrike" spc="-1" baseline="33000">
                          <a:solidFill>
                            <a:srgbClr val="FFFFFF"/>
                          </a:solidFill>
                          <a:latin typeface="Arial"/>
                        </a:rPr>
                        <a:t>M</a:t>
                      </a:r>
                      <a:r>
                        <a:rPr lang="en-US" sz="1800" b="0" strike="noStrike" spc="-1">
                          <a:solidFill>
                            <a:srgbClr val="FFFFFF"/>
                          </a:solidFill>
                          <a:latin typeface="Arial"/>
                        </a:rPr>
                        <a:t>)</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O(N*M*2</a:t>
                      </a:r>
                      <a:r>
                        <a:rPr lang="en-US" sz="1800" b="0" strike="noStrike" spc="-1" baseline="33000">
                          <a:solidFill>
                            <a:srgbClr val="FFFFFF"/>
                          </a:solidFill>
                          <a:latin typeface="Arial"/>
                        </a:rPr>
                        <a:t>M</a:t>
                      </a:r>
                      <a:r>
                        <a:rPr lang="en-US" sz="1800" b="0" strike="noStrike" spc="-1">
                          <a:solidFill>
                            <a:srgbClr val="FFFFFF"/>
                          </a:solidFill>
                          <a:latin typeface="Arial"/>
                        </a:rPr>
                        <a:t>)</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r>
              <a:tr h="720360">
                <a:tc>
                  <a:txBody>
                    <a:bodyPr/>
                    <a:lstStyle/>
                    <a:p>
                      <a:pPr>
                        <a:lnSpc>
                          <a:spcPct val="100000"/>
                        </a:lnSpc>
                      </a:pPr>
                      <a:r>
                        <a:rPr lang="en-US" sz="1800" b="0" strike="noStrike" spc="-1">
                          <a:solidFill>
                            <a:srgbClr val="FFFFFF"/>
                          </a:solidFill>
                          <a:latin typeface="Arial"/>
                        </a:rPr>
                        <a:t>Validación del</a:t>
                      </a:r>
                      <a:r>
                        <a:t/>
                      </a:r>
                      <a:br/>
                      <a:r>
                        <a:rPr lang="en-US" sz="1800" b="0" strike="noStrike" spc="-1">
                          <a:solidFill>
                            <a:srgbClr val="FFFFFF"/>
                          </a:solidFill>
                          <a:latin typeface="Arial"/>
                        </a:rPr>
                        <a:t>modelo</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O(N*M)</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O(1)</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r>
            </a:tbl>
          </a:graphicData>
        </a:graphic>
      </p:graphicFrame>
      <p:pic>
        <p:nvPicPr>
          <p:cNvPr id="187" name="Imagen 186"/>
          <p:cNvPicPr/>
          <p:nvPr/>
        </p:nvPicPr>
        <p:blipFill>
          <a:blip r:embed="rId3"/>
          <a:srcRect t="17601"/>
          <a:stretch/>
        </p:blipFill>
        <p:spPr>
          <a:xfrm>
            <a:off x="6897960" y="1903680"/>
            <a:ext cx="4674960" cy="2889000"/>
          </a:xfrm>
          <a:prstGeom prst="rect">
            <a:avLst/>
          </a:prstGeom>
          <a:ln>
            <a:noFill/>
          </a:ln>
        </p:spPr>
      </p:pic>
      <p:sp>
        <p:nvSpPr>
          <p:cNvPr id="188" name="CustomShape 12"/>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r>
              <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 name="Imagen 188"/>
          <p:cNvPicPr/>
          <p:nvPr/>
        </p:nvPicPr>
        <p:blipFill>
          <a:blip r:embed="rId2"/>
          <a:srcRect l="24321" r="17166"/>
          <a:stretch/>
        </p:blipFill>
        <p:spPr>
          <a:xfrm>
            <a:off x="1016640" y="1019520"/>
            <a:ext cx="3930840" cy="3779640"/>
          </a:xfrm>
          <a:prstGeom prst="rect">
            <a:avLst/>
          </a:prstGeom>
          <a:ln>
            <a:noFill/>
          </a:ln>
        </p:spPr>
      </p:pic>
      <p:pic>
        <p:nvPicPr>
          <p:cNvPr id="190" name="Marcador de contenido 3"/>
          <p:cNvPicPr/>
          <p:nvPr/>
        </p:nvPicPr>
        <p:blipFill>
          <a:blip r:embed="rId3"/>
          <a:stretch/>
        </p:blipFill>
        <p:spPr>
          <a:xfrm>
            <a:off x="-2880" y="0"/>
            <a:ext cx="12196800" cy="6856560"/>
          </a:xfrm>
          <a:prstGeom prst="rect">
            <a:avLst/>
          </a:prstGeom>
          <a:ln>
            <a:noFill/>
          </a:ln>
        </p:spPr>
      </p:pic>
      <p:sp>
        <p:nvSpPr>
          <p:cNvPr id="191" name="CustomShape 1"/>
          <p:cNvSpPr/>
          <p:nvPr/>
        </p:nvSpPr>
        <p:spPr>
          <a:xfrm>
            <a:off x="265320" y="376920"/>
            <a:ext cx="448920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Modelo de Árbol de Decisión</a:t>
            </a:r>
            <a:endParaRPr lang="en-US" sz="2200" b="0" strike="noStrike" spc="-1">
              <a:latin typeface="Arial"/>
            </a:endParaRPr>
          </a:p>
        </p:txBody>
      </p:sp>
      <p:sp>
        <p:nvSpPr>
          <p:cNvPr id="192" name="CustomShape 2"/>
          <p:cNvSpPr/>
          <p:nvPr/>
        </p:nvSpPr>
        <p:spPr>
          <a:xfrm>
            <a:off x="584640" y="4857120"/>
            <a:ext cx="502812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Noto Sans CJK SC Regular"/>
              </a:rPr>
              <a:t>Un árbol de decisión para predecir el resultado del Saber Pro usando los resultados del Saber 11. Violeta representa nodos con alta probabilidad de éxito; verde media probabilidad; y rojo baja probabilidad.</a:t>
            </a:r>
            <a:endParaRPr lang="en-US" sz="1400" b="0" strike="noStrike" spc="-1">
              <a:latin typeface="Arial"/>
            </a:endParaRPr>
          </a:p>
        </p:txBody>
      </p:sp>
      <p:sp>
        <p:nvSpPr>
          <p:cNvPr id="193" name="CustomShape 3"/>
          <p:cNvSpPr/>
          <p:nvPr/>
        </p:nvSpPr>
        <p:spPr>
          <a:xfrm flipV="1">
            <a:off x="4436280" y="54576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94" name="CustomShape 4"/>
          <p:cNvSpPr/>
          <p:nvPr/>
        </p:nvSpPr>
        <p:spPr>
          <a:xfrm>
            <a:off x="4688280" y="33660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195" name="CustomShape 5"/>
          <p:cNvSpPr/>
          <p:nvPr/>
        </p:nvSpPr>
        <p:spPr>
          <a:xfrm>
            <a:off x="5168160" y="914400"/>
            <a:ext cx="34261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Creen una gráfica, en español, en Powerpoint. ¡No copien pantallazos pixelados del reporte técnico, por favor!</a:t>
            </a:r>
            <a:endParaRPr lang="en-US" sz="1400" b="0" strike="noStrike" spc="-1">
              <a:latin typeface="Arial"/>
            </a:endParaRPr>
          </a:p>
        </p:txBody>
      </p:sp>
      <p:sp>
        <p:nvSpPr>
          <p:cNvPr id="196" name="CustomShape 6"/>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97" name="CustomShape 7"/>
          <p:cNvSpPr/>
          <p:nvPr/>
        </p:nvSpPr>
        <p:spPr>
          <a:xfrm>
            <a:off x="3437640" y="5892480"/>
            <a:ext cx="2933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Expliquen sus gráficos con</a:t>
            </a:r>
            <a:r>
              <a:t/>
            </a:r>
            <a:br/>
            <a:r>
              <a:rPr lang="en-US" sz="1400" b="0" i="1" strike="noStrike" spc="-1">
                <a:solidFill>
                  <a:srgbClr val="FF0000"/>
                </a:solidFill>
                <a:latin typeface="Arial"/>
                <a:ea typeface="DejaVu Sans"/>
              </a:rPr>
              <a:t>sus propias palabras</a:t>
            </a:r>
            <a:endParaRPr lang="en-US" sz="1400" b="0" strike="noStrike" spc="-1">
              <a:latin typeface="Arial"/>
            </a:endParaRPr>
          </a:p>
        </p:txBody>
      </p:sp>
      <p:sp>
        <p:nvSpPr>
          <p:cNvPr id="198" name="CustomShape 8"/>
          <p:cNvSpPr/>
          <p:nvPr/>
        </p:nvSpPr>
        <p:spPr>
          <a:xfrm>
            <a:off x="4754880" y="548640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99" name="CustomShape 9"/>
          <p:cNvSpPr/>
          <p:nvPr/>
        </p:nvSpPr>
        <p:spPr>
          <a:xfrm>
            <a:off x="9174240" y="4848840"/>
            <a:ext cx="2933280" cy="7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¿Es ético usar el género en</a:t>
            </a:r>
            <a:r>
              <a:t/>
            </a:r>
            <a:br/>
            <a:r>
              <a:rPr lang="en-US" sz="1400" b="0" i="1" strike="noStrike" spc="-1">
                <a:solidFill>
                  <a:srgbClr val="FF0000"/>
                </a:solidFill>
                <a:latin typeface="Arial"/>
                <a:ea typeface="DejaVu Sans"/>
              </a:rPr>
              <a:t>un modelo que sirve para</a:t>
            </a:r>
            <a:r>
              <a:t/>
            </a:r>
            <a:br/>
            <a:r>
              <a:rPr lang="en-US" sz="1400" b="0" i="1" strike="noStrike" spc="-1">
                <a:solidFill>
                  <a:srgbClr val="FF0000"/>
                </a:solidFill>
                <a:latin typeface="Arial"/>
                <a:ea typeface="DejaVu Sans"/>
              </a:rPr>
              <a:t>predecir el éxito académico?</a:t>
            </a:r>
            <a:endParaRPr lang="en-US" sz="1400" b="0" strike="noStrike" spc="-1">
              <a:latin typeface="Arial"/>
            </a:endParaRPr>
          </a:p>
        </p:txBody>
      </p:sp>
      <p:sp>
        <p:nvSpPr>
          <p:cNvPr id="200" name="CustomShape 10"/>
          <p:cNvSpPr/>
          <p:nvPr/>
        </p:nvSpPr>
        <p:spPr>
          <a:xfrm>
            <a:off x="9574200" y="439704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01" name="CustomShape 11"/>
          <p:cNvSpPr/>
          <p:nvPr/>
        </p:nvSpPr>
        <p:spPr>
          <a:xfrm>
            <a:off x="7246080" y="1773360"/>
            <a:ext cx="438876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001E33"/>
                </a:solidFill>
                <a:latin typeface="Arial"/>
                <a:ea typeface="DejaVu Sans"/>
              </a:rPr>
              <a:t>Características Más Relevantes</a:t>
            </a:r>
            <a:endParaRPr lang="en-US" sz="2200" b="0" strike="noStrike" spc="-1">
              <a:latin typeface="Arial"/>
            </a:endParaRPr>
          </a:p>
        </p:txBody>
      </p:sp>
      <p:sp>
        <p:nvSpPr>
          <p:cNvPr id="202" name="CustomShape 12"/>
          <p:cNvSpPr/>
          <p:nvPr/>
        </p:nvSpPr>
        <p:spPr>
          <a:xfrm>
            <a:off x="8808480" y="2531520"/>
            <a:ext cx="2895480" cy="1765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0" strike="noStrike" spc="-1">
                <a:solidFill>
                  <a:srgbClr val="001E33"/>
                </a:solidFill>
                <a:latin typeface="Arial"/>
                <a:ea typeface="DejaVu Sans"/>
              </a:rPr>
              <a:t>Ciencias Sociales</a:t>
            </a:r>
            <a:endParaRPr lang="en-US" sz="2200" b="0" strike="noStrike" spc="-1">
              <a:latin typeface="Arial"/>
            </a:endParaRPr>
          </a:p>
          <a:p>
            <a:pPr>
              <a:lnSpc>
                <a:spcPct val="100000"/>
              </a:lnSpc>
            </a:pPr>
            <a:endParaRPr lang="en-US" sz="2200" b="0" strike="noStrike" spc="-1">
              <a:latin typeface="Arial"/>
            </a:endParaRPr>
          </a:p>
          <a:p>
            <a:pPr>
              <a:lnSpc>
                <a:spcPct val="100000"/>
              </a:lnSpc>
            </a:pPr>
            <a:r>
              <a:rPr lang="en-US" sz="2200" b="0" strike="noStrike" spc="-1">
                <a:solidFill>
                  <a:srgbClr val="001E33"/>
                </a:solidFill>
                <a:latin typeface="Arial"/>
                <a:ea typeface="DejaVu Sans"/>
              </a:rPr>
              <a:t>Inglés</a:t>
            </a:r>
            <a:endParaRPr lang="en-US" sz="2200" b="0" strike="noStrike" spc="-1">
              <a:latin typeface="Arial"/>
            </a:endParaRPr>
          </a:p>
          <a:p>
            <a:pPr>
              <a:lnSpc>
                <a:spcPct val="100000"/>
              </a:lnSpc>
            </a:pPr>
            <a:endParaRPr lang="en-US" sz="2200" b="0" strike="noStrike" spc="-1">
              <a:latin typeface="Arial"/>
            </a:endParaRPr>
          </a:p>
          <a:p>
            <a:pPr>
              <a:lnSpc>
                <a:spcPct val="100000"/>
              </a:lnSpc>
            </a:pPr>
            <a:r>
              <a:rPr lang="en-US" sz="2200" b="0" strike="noStrike" spc="-1">
                <a:solidFill>
                  <a:srgbClr val="001E33"/>
                </a:solidFill>
                <a:latin typeface="Arial"/>
                <a:ea typeface="DejaVu Sans"/>
              </a:rPr>
              <a:t>Género</a:t>
            </a:r>
            <a:endParaRPr lang="en-US" sz="2200" b="0" strike="noStrike" spc="-1">
              <a:latin typeface="Arial"/>
            </a:endParaRPr>
          </a:p>
        </p:txBody>
      </p:sp>
      <p:pic>
        <p:nvPicPr>
          <p:cNvPr id="203" name="Imagen 202"/>
          <p:cNvPicPr/>
          <p:nvPr/>
        </p:nvPicPr>
        <p:blipFill>
          <a:blip r:embed="rId4"/>
          <a:stretch/>
        </p:blipFill>
        <p:spPr>
          <a:xfrm>
            <a:off x="8129520" y="3153600"/>
            <a:ext cx="666360" cy="666360"/>
          </a:xfrm>
          <a:prstGeom prst="rect">
            <a:avLst/>
          </a:prstGeom>
          <a:ln>
            <a:noFill/>
          </a:ln>
        </p:spPr>
      </p:pic>
      <p:pic>
        <p:nvPicPr>
          <p:cNvPr id="204" name="Imagen 203"/>
          <p:cNvPicPr/>
          <p:nvPr/>
        </p:nvPicPr>
        <p:blipFill>
          <a:blip r:embed="rId5"/>
          <a:stretch/>
        </p:blipFill>
        <p:spPr>
          <a:xfrm>
            <a:off x="8312400" y="3860640"/>
            <a:ext cx="344520" cy="618840"/>
          </a:xfrm>
          <a:prstGeom prst="rect">
            <a:avLst/>
          </a:prstGeom>
          <a:ln>
            <a:noFill/>
          </a:ln>
        </p:spPr>
      </p:pic>
      <p:pic>
        <p:nvPicPr>
          <p:cNvPr id="205" name="Imagen 204"/>
          <p:cNvPicPr/>
          <p:nvPr/>
        </p:nvPicPr>
        <p:blipFill>
          <a:blip r:embed="rId6"/>
          <a:srcRect l="19596" t="5022" r="25004" b="33248"/>
          <a:stretch/>
        </p:blipFill>
        <p:spPr>
          <a:xfrm>
            <a:off x="8148960" y="2449440"/>
            <a:ext cx="532440" cy="639000"/>
          </a:xfrm>
          <a:prstGeom prst="rect">
            <a:avLst/>
          </a:prstGeom>
          <a:ln>
            <a:noFill/>
          </a:ln>
        </p:spPr>
      </p:pic>
      <p:sp>
        <p:nvSpPr>
          <p:cNvPr id="206" name="CustomShape 13"/>
          <p:cNvSpPr/>
          <p:nvPr/>
        </p:nvSpPr>
        <p:spPr>
          <a:xfrm flipH="1">
            <a:off x="7984080" y="4572000"/>
            <a:ext cx="30744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07" name="CustomShape 14"/>
          <p:cNvSpPr/>
          <p:nvPr/>
        </p:nvSpPr>
        <p:spPr>
          <a:xfrm>
            <a:off x="6137640" y="4956480"/>
            <a:ext cx="2933280" cy="7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un ícono para</a:t>
            </a:r>
            <a:r>
              <a:t/>
            </a:r>
            <a:br/>
            <a:r>
              <a:rPr lang="en-US" sz="1400" b="0" i="1" strike="noStrike" spc="-1">
                <a:solidFill>
                  <a:srgbClr val="FF0000"/>
                </a:solidFill>
                <a:latin typeface="Arial"/>
                <a:ea typeface="DejaVu Sans"/>
              </a:rPr>
              <a:t>representar cada </a:t>
            </a:r>
            <a:r>
              <a:t/>
            </a:r>
            <a:br/>
            <a:r>
              <a:rPr lang="en-US" sz="1400" b="0" i="1" strike="noStrike" spc="-1">
                <a:solidFill>
                  <a:srgbClr val="FF0000"/>
                </a:solidFill>
                <a:latin typeface="Arial"/>
                <a:ea typeface="DejaVu Sans"/>
              </a:rPr>
              <a:t>característica!</a:t>
            </a:r>
            <a:endParaRPr lang="en-US" sz="1400" b="0" strike="noStrike" spc="-1">
              <a:latin typeface="Arial"/>
            </a:endParaRPr>
          </a:p>
        </p:txBody>
      </p:sp>
      <p:sp>
        <p:nvSpPr>
          <p:cNvPr id="208" name="CustomShape 15"/>
          <p:cNvSpPr/>
          <p:nvPr/>
        </p:nvSpPr>
        <p:spPr>
          <a:xfrm>
            <a:off x="10482120" y="649080"/>
            <a:ext cx="447120" cy="433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09" name="CustomShape 16"/>
          <p:cNvSpPr/>
          <p:nvPr/>
        </p:nvSpPr>
        <p:spPr>
          <a:xfrm>
            <a:off x="9558000" y="1064160"/>
            <a:ext cx="342612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estos colores</a:t>
            </a:r>
            <a:r>
              <a:t/>
            </a:r>
            <a:br/>
            <a:r>
              <a:rPr lang="en-US" sz="1400" b="0" i="1" strike="noStrike" spc="-1">
                <a:solidFill>
                  <a:srgbClr val="FF0000"/>
                </a:solidFill>
                <a:latin typeface="Arial"/>
                <a:ea typeface="DejaVu Sans"/>
              </a:rPr>
              <a:t>en sus gráficas</a:t>
            </a:r>
            <a:endParaRPr lang="en-US" sz="1400" b="0" strike="noStrike" spc="-1">
              <a:latin typeface="Arial"/>
            </a:endParaRPr>
          </a:p>
        </p:txBody>
      </p:sp>
      <p:sp>
        <p:nvSpPr>
          <p:cNvPr id="210" name="CustomShape 17"/>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r>
              <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 name="Marcador de contenido 3"/>
          <p:cNvPicPr/>
          <p:nvPr/>
        </p:nvPicPr>
        <p:blipFill>
          <a:blip r:embed="rId2"/>
          <a:stretch/>
        </p:blipFill>
        <p:spPr>
          <a:xfrm>
            <a:off x="-2880" y="0"/>
            <a:ext cx="12196800" cy="6856560"/>
          </a:xfrm>
          <a:prstGeom prst="rect">
            <a:avLst/>
          </a:prstGeom>
          <a:ln>
            <a:noFill/>
          </a:ln>
        </p:spPr>
      </p:pic>
      <p:sp>
        <p:nvSpPr>
          <p:cNvPr id="212" name="CustomShape 1"/>
          <p:cNvSpPr/>
          <p:nvPr/>
        </p:nvSpPr>
        <p:spPr>
          <a:xfrm>
            <a:off x="265320" y="376920"/>
            <a:ext cx="348336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Métricas de Evaluación</a:t>
            </a:r>
            <a:endParaRPr lang="en-US" sz="2200" b="0" strike="noStrike" spc="-1">
              <a:latin typeface="Arial"/>
            </a:endParaRPr>
          </a:p>
        </p:txBody>
      </p:sp>
      <p:sp>
        <p:nvSpPr>
          <p:cNvPr id="213" name="CustomShape 2"/>
          <p:cNvSpPr/>
          <p:nvPr/>
        </p:nvSpPr>
        <p:spPr>
          <a:xfrm flipV="1">
            <a:off x="3657600" y="48780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14" name="CustomShape 3"/>
          <p:cNvSpPr/>
          <p:nvPr/>
        </p:nvSpPr>
        <p:spPr>
          <a:xfrm>
            <a:off x="3905640" y="36576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215" name="CustomShape 4"/>
          <p:cNvSpPr/>
          <p:nvPr/>
        </p:nvSpPr>
        <p:spPr>
          <a:xfrm>
            <a:off x="5168160" y="914400"/>
            <a:ext cx="3426120" cy="942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gráficas vectorizadas, en español, para explicar las métricas de evaluación, de esa forma no les quedará pixelado</a:t>
            </a:r>
            <a:r>
              <a:t/>
            </a:r>
            <a:br/>
            <a:r>
              <a:rPr lang="en-US" sz="1400" b="0" i="1" strike="noStrike" spc="-1">
                <a:solidFill>
                  <a:srgbClr val="FF0000"/>
                </a:solidFill>
                <a:latin typeface="Arial"/>
                <a:ea typeface="DejaVu Sans"/>
              </a:rPr>
              <a:t>como las mías</a:t>
            </a:r>
            <a:endParaRPr lang="en-US" sz="1400" b="0" strike="noStrike" spc="-1">
              <a:latin typeface="Arial"/>
            </a:endParaRPr>
          </a:p>
        </p:txBody>
      </p:sp>
      <p:sp>
        <p:nvSpPr>
          <p:cNvPr id="216" name="CustomShape 5"/>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pic>
        <p:nvPicPr>
          <p:cNvPr id="217" name="Imagen 216"/>
          <p:cNvPicPr/>
          <p:nvPr/>
        </p:nvPicPr>
        <p:blipFill>
          <a:blip r:embed="rId3"/>
          <a:srcRect b="32951"/>
          <a:stretch/>
        </p:blipFill>
        <p:spPr>
          <a:xfrm>
            <a:off x="507240" y="1517040"/>
            <a:ext cx="3332160" cy="4059720"/>
          </a:xfrm>
          <a:prstGeom prst="rect">
            <a:avLst/>
          </a:prstGeom>
          <a:ln>
            <a:noFill/>
          </a:ln>
        </p:spPr>
      </p:pic>
      <p:pic>
        <p:nvPicPr>
          <p:cNvPr id="218" name="Imagen 217"/>
          <p:cNvPicPr/>
          <p:nvPr/>
        </p:nvPicPr>
        <p:blipFill>
          <a:blip r:embed="rId3"/>
          <a:srcRect t="66389"/>
          <a:stretch/>
        </p:blipFill>
        <p:spPr>
          <a:xfrm>
            <a:off x="4480560" y="2263320"/>
            <a:ext cx="3332160" cy="2033280"/>
          </a:xfrm>
          <a:prstGeom prst="rect">
            <a:avLst/>
          </a:prstGeom>
          <a:ln>
            <a:noFill/>
          </a:ln>
        </p:spPr>
      </p:pic>
      <p:sp>
        <p:nvSpPr>
          <p:cNvPr id="219" name="CustomShape 6"/>
          <p:cNvSpPr/>
          <p:nvPr/>
        </p:nvSpPr>
        <p:spPr>
          <a:xfrm>
            <a:off x="8778240" y="2743200"/>
            <a:ext cx="22849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DejaVu Sans"/>
              </a:rPr>
              <a:t>Expliquen la exactitud tambien…. </a:t>
            </a:r>
            <a:r>
              <a:t/>
            </a:r>
            <a:br/>
            <a:r>
              <a:rPr lang="en-US" sz="1400" b="0" strike="noStrike" spc="-1">
                <a:solidFill>
                  <a:srgbClr val="001E33"/>
                </a:solidFill>
                <a:latin typeface="Arial"/>
                <a:ea typeface="DejaVu Sans"/>
              </a:rPr>
              <a:t>De la misma manera</a:t>
            </a:r>
            <a:endParaRPr lang="en-US" sz="1400" b="0" strike="noStrike" spc="-1">
              <a:latin typeface="Arial"/>
            </a:endParaRPr>
          </a:p>
        </p:txBody>
      </p:sp>
      <p:sp>
        <p:nvSpPr>
          <p:cNvPr id="220" name="CustomShape 7"/>
          <p:cNvSpPr/>
          <p:nvPr/>
        </p:nvSpPr>
        <p:spPr>
          <a:xfrm>
            <a:off x="5020920" y="4786920"/>
            <a:ext cx="293328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Si es posible, eviten usar ecuaciones para explicar simples conceptos que se pueden explicar con diagramas coloridos</a:t>
            </a:r>
            <a:endParaRPr lang="en-US" sz="1400" b="0" strike="noStrike" spc="-1">
              <a:latin typeface="Arial"/>
            </a:endParaRPr>
          </a:p>
        </p:txBody>
      </p:sp>
      <p:sp>
        <p:nvSpPr>
          <p:cNvPr id="221" name="CustomShape 8"/>
          <p:cNvSpPr/>
          <p:nvPr/>
        </p:nvSpPr>
        <p:spPr>
          <a:xfrm>
            <a:off x="5020920" y="442764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22" name="CustomShape 9"/>
          <p:cNvSpPr/>
          <p:nvPr/>
        </p:nvSpPr>
        <p:spPr>
          <a:xfrm flipH="1">
            <a:off x="10697760" y="776160"/>
            <a:ext cx="365400" cy="433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23" name="CustomShape 10"/>
          <p:cNvSpPr/>
          <p:nvPr/>
        </p:nvSpPr>
        <p:spPr>
          <a:xfrm>
            <a:off x="9326880" y="1191240"/>
            <a:ext cx="342612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estos colores</a:t>
            </a:r>
            <a:r>
              <a:t/>
            </a:r>
            <a:br/>
            <a:r>
              <a:rPr lang="en-US" sz="1400" b="0" i="1" strike="noStrike" spc="-1">
                <a:solidFill>
                  <a:srgbClr val="FF0000"/>
                </a:solidFill>
                <a:latin typeface="Arial"/>
                <a:ea typeface="DejaVu Sans"/>
              </a:rPr>
              <a:t>para sus gráficas</a:t>
            </a:r>
            <a:endParaRPr lang="en-US" sz="1400" b="0" strike="noStrike" spc="-1">
              <a:latin typeface="Arial"/>
            </a:endParaRPr>
          </a:p>
        </p:txBody>
      </p:sp>
      <p:sp>
        <p:nvSpPr>
          <p:cNvPr id="224" name="CustomShape 11"/>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r>
              <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 name="Marcador de contenido 3"/>
          <p:cNvPicPr/>
          <p:nvPr/>
        </p:nvPicPr>
        <p:blipFill>
          <a:blip r:embed="rId2"/>
          <a:stretch/>
        </p:blipFill>
        <p:spPr>
          <a:xfrm>
            <a:off x="-2880" y="0"/>
            <a:ext cx="12196800" cy="6856560"/>
          </a:xfrm>
          <a:prstGeom prst="rect">
            <a:avLst/>
          </a:prstGeom>
          <a:ln>
            <a:noFill/>
          </a:ln>
        </p:spPr>
      </p:pic>
      <p:sp>
        <p:nvSpPr>
          <p:cNvPr id="226" name="CustomShape 1"/>
          <p:cNvSpPr/>
          <p:nvPr/>
        </p:nvSpPr>
        <p:spPr>
          <a:xfrm>
            <a:off x="265320" y="376920"/>
            <a:ext cx="329976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Métricas de Evaluación</a:t>
            </a:r>
            <a:endParaRPr lang="en-US" sz="2200" b="0" strike="noStrike" spc="-1">
              <a:latin typeface="Arial"/>
            </a:endParaRPr>
          </a:p>
        </p:txBody>
      </p:sp>
      <p:sp>
        <p:nvSpPr>
          <p:cNvPr id="227" name="CustomShape 2"/>
          <p:cNvSpPr/>
          <p:nvPr/>
        </p:nvSpPr>
        <p:spPr>
          <a:xfrm flipV="1">
            <a:off x="3608280" y="54576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28" name="CustomShape 3"/>
          <p:cNvSpPr/>
          <p:nvPr/>
        </p:nvSpPr>
        <p:spPr>
          <a:xfrm>
            <a:off x="3932280" y="33660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229" name="CustomShape 4"/>
          <p:cNvSpPr/>
          <p:nvPr/>
        </p:nvSpPr>
        <p:spPr>
          <a:xfrm>
            <a:off x="5168160" y="914400"/>
            <a:ext cx="34261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Creen la tabla en Powerpoint. ¡No copien pantallazos pixelados del reporte, por favor! </a:t>
            </a:r>
            <a:endParaRPr lang="en-US" sz="1400" b="0" strike="noStrike" spc="-1">
              <a:latin typeface="Arial"/>
            </a:endParaRPr>
          </a:p>
        </p:txBody>
      </p:sp>
      <p:sp>
        <p:nvSpPr>
          <p:cNvPr id="230" name="CustomShape 5"/>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31" name="CustomShape 6"/>
          <p:cNvSpPr/>
          <p:nvPr/>
        </p:nvSpPr>
        <p:spPr>
          <a:xfrm>
            <a:off x="8034840" y="5145480"/>
            <a:ext cx="293328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Incluyan otra gráfica en alta definición relacionada con el problema que están resolviendo.</a:t>
            </a:r>
            <a:endParaRPr lang="en-US" sz="1400" b="0" strike="noStrike" spc="-1">
              <a:latin typeface="Arial"/>
            </a:endParaRPr>
          </a:p>
        </p:txBody>
      </p:sp>
      <p:sp>
        <p:nvSpPr>
          <p:cNvPr id="232" name="CustomShape 7"/>
          <p:cNvSpPr/>
          <p:nvPr/>
        </p:nvSpPr>
        <p:spPr>
          <a:xfrm>
            <a:off x="7257960" y="493776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graphicFrame>
        <p:nvGraphicFramePr>
          <p:cNvPr id="233" name="Table 8"/>
          <p:cNvGraphicFramePr/>
          <p:nvPr/>
        </p:nvGraphicFramePr>
        <p:xfrm>
          <a:off x="547920" y="1956240"/>
          <a:ext cx="5075280" cy="2879640"/>
        </p:xfrm>
        <a:graphic>
          <a:graphicData uri="http://schemas.openxmlformats.org/drawingml/2006/table">
            <a:tbl>
              <a:tblPr/>
              <a:tblGrid>
                <a:gridCol w="1538280"/>
                <a:gridCol w="1845000"/>
                <a:gridCol w="1692360"/>
              </a:tblGrid>
              <a:tr h="719640">
                <a:tc>
                  <a:txBody>
                    <a:bodyPr/>
                    <a:lstStyle/>
                    <a:p>
                      <a:endParaRPr lang="es-CO"/>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a:solidFill>
                            <a:srgbClr val="FFFFFF"/>
                          </a:solidFill>
                          <a:latin typeface="Arial"/>
                        </a:rPr>
                        <a:t>Conjunto de entrenamiento</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a:solidFill>
                            <a:srgbClr val="FFFFFF"/>
                          </a:solidFill>
                          <a:latin typeface="Arial"/>
                        </a:rPr>
                        <a:t>Conjunto de validación</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r>
              <a:tr h="719640">
                <a:tc>
                  <a:txBody>
                    <a:bodyPr/>
                    <a:lstStyle/>
                    <a:p>
                      <a:pPr>
                        <a:lnSpc>
                          <a:spcPct val="100000"/>
                        </a:lnSpc>
                      </a:pPr>
                      <a:r>
                        <a:rPr lang="en-US" sz="1800" b="1" strike="noStrike" spc="-1">
                          <a:solidFill>
                            <a:srgbClr val="FFFFFF"/>
                          </a:solidFill>
                          <a:latin typeface="Arial"/>
                        </a:rPr>
                        <a:t>Exactitud</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0.8</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0.62</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r>
              <a:tr h="720360">
                <a:tc>
                  <a:txBody>
                    <a:bodyPr/>
                    <a:lstStyle/>
                    <a:p>
                      <a:pPr>
                        <a:lnSpc>
                          <a:spcPct val="100000"/>
                        </a:lnSpc>
                      </a:pPr>
                      <a:r>
                        <a:rPr lang="en-US" sz="1800" b="1" strike="noStrike" spc="-1">
                          <a:solidFill>
                            <a:srgbClr val="FFFFFF"/>
                          </a:solidFill>
                          <a:latin typeface="Arial"/>
                        </a:rPr>
                        <a:t>Precisión</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0.6</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0.55</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r>
              <a:tr h="720360">
                <a:tc>
                  <a:txBody>
                    <a:bodyPr/>
                    <a:lstStyle/>
                    <a:p>
                      <a:pPr>
                        <a:lnSpc>
                          <a:spcPct val="100000"/>
                        </a:lnSpc>
                      </a:pPr>
                      <a:r>
                        <a:rPr lang="en-US" sz="1800" b="1" strike="noStrike" spc="-1">
                          <a:solidFill>
                            <a:srgbClr val="FFFFFF"/>
                          </a:solidFill>
                          <a:latin typeface="Arial"/>
                        </a:rPr>
                        <a:t>Sensibilidad</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0.76</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0.61</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r>
            </a:tbl>
          </a:graphicData>
        </a:graphic>
      </p:graphicFrame>
      <p:pic>
        <p:nvPicPr>
          <p:cNvPr id="234" name="Imagen 233"/>
          <p:cNvPicPr/>
          <p:nvPr/>
        </p:nvPicPr>
        <p:blipFill>
          <a:blip r:embed="rId3"/>
          <a:srcRect l="20026"/>
          <a:stretch/>
        </p:blipFill>
        <p:spPr>
          <a:xfrm>
            <a:off x="7168320" y="2011680"/>
            <a:ext cx="4378680" cy="2674440"/>
          </a:xfrm>
          <a:prstGeom prst="rect">
            <a:avLst/>
          </a:prstGeom>
          <a:ln>
            <a:noFill/>
          </a:ln>
        </p:spPr>
      </p:pic>
      <p:sp>
        <p:nvSpPr>
          <p:cNvPr id="235" name="CustomShape 9"/>
          <p:cNvSpPr/>
          <p:nvPr/>
        </p:nvSpPr>
        <p:spPr>
          <a:xfrm>
            <a:off x="663480" y="4893480"/>
            <a:ext cx="50281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Noto Sans CJK SC Regular"/>
              </a:rPr>
              <a:t>Métricas de evaluación obtenidas con el conjunto de datos de entrenamiento de 135,000 estudiantes y el conjunto de datos de validación de 45,000 estudiantes.</a:t>
            </a:r>
            <a:endParaRPr lang="en-US" sz="1400" b="0" strike="noStrike" spc="-1">
              <a:latin typeface="Arial"/>
            </a:endParaRPr>
          </a:p>
        </p:txBody>
      </p:sp>
      <p:sp>
        <p:nvSpPr>
          <p:cNvPr id="236" name="CustomShape 10"/>
          <p:cNvSpPr/>
          <p:nvPr/>
        </p:nvSpPr>
        <p:spPr>
          <a:xfrm>
            <a:off x="4297680" y="5989680"/>
            <a:ext cx="2933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Expliquen las tablas con sus</a:t>
            </a:r>
            <a:r>
              <a:t/>
            </a:r>
            <a:br/>
            <a:r>
              <a:rPr lang="en-US" sz="1400" b="0" i="1" strike="noStrike" spc="-1">
                <a:solidFill>
                  <a:srgbClr val="FF0000"/>
                </a:solidFill>
                <a:latin typeface="Arial"/>
                <a:ea typeface="DejaVu Sans"/>
              </a:rPr>
              <a:t>propias palabras</a:t>
            </a:r>
            <a:endParaRPr lang="en-US" sz="1400" b="0" strike="noStrike" spc="-1">
              <a:latin typeface="Arial"/>
            </a:endParaRPr>
          </a:p>
        </p:txBody>
      </p:sp>
      <p:sp>
        <p:nvSpPr>
          <p:cNvPr id="237" name="CustomShape 11"/>
          <p:cNvSpPr/>
          <p:nvPr/>
        </p:nvSpPr>
        <p:spPr>
          <a:xfrm>
            <a:off x="4369680" y="552240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38" name="CustomShape 12"/>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r>
              <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9" name="Marcador de contenido 3"/>
          <p:cNvPicPr/>
          <p:nvPr/>
        </p:nvPicPr>
        <p:blipFill>
          <a:blip r:embed="rId2"/>
          <a:stretch/>
        </p:blipFill>
        <p:spPr>
          <a:xfrm>
            <a:off x="-2880" y="0"/>
            <a:ext cx="12196800" cy="6856560"/>
          </a:xfrm>
          <a:prstGeom prst="rect">
            <a:avLst/>
          </a:prstGeom>
          <a:ln>
            <a:noFill/>
          </a:ln>
        </p:spPr>
      </p:pic>
      <p:sp>
        <p:nvSpPr>
          <p:cNvPr id="240" name="CustomShape 1"/>
          <p:cNvSpPr/>
          <p:nvPr/>
        </p:nvSpPr>
        <p:spPr>
          <a:xfrm>
            <a:off x="265320" y="376920"/>
            <a:ext cx="540288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Consumo de tiempo y memoria</a:t>
            </a:r>
            <a:endParaRPr lang="en-US" sz="2200" b="0" strike="noStrike" spc="-1">
              <a:latin typeface="Arial"/>
            </a:endParaRPr>
          </a:p>
        </p:txBody>
      </p:sp>
      <p:sp>
        <p:nvSpPr>
          <p:cNvPr id="241" name="CustomShape 2"/>
          <p:cNvSpPr/>
          <p:nvPr/>
        </p:nvSpPr>
        <p:spPr>
          <a:xfrm flipV="1">
            <a:off x="4819320" y="54576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42" name="CustomShape 3"/>
          <p:cNvSpPr/>
          <p:nvPr/>
        </p:nvSpPr>
        <p:spPr>
          <a:xfrm>
            <a:off x="5394960" y="36576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243" name="CustomShape 4"/>
          <p:cNvSpPr/>
          <p:nvPr/>
        </p:nvSpPr>
        <p:spPr>
          <a:xfrm>
            <a:off x="5168160" y="914400"/>
            <a:ext cx="3792600" cy="51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Creen las gráficas en Excel en español. ¡No tomen pantallazos pixelados del reporte!</a:t>
            </a:r>
            <a:endParaRPr lang="en-US" sz="1400" b="0" strike="noStrike" spc="-1">
              <a:latin typeface="Arial"/>
            </a:endParaRPr>
          </a:p>
        </p:txBody>
      </p:sp>
      <p:sp>
        <p:nvSpPr>
          <p:cNvPr id="244" name="CustomShape 5"/>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graphicFrame>
        <p:nvGraphicFramePr>
          <p:cNvPr id="245" name="Gráfico 244"/>
          <p:cNvGraphicFramePr/>
          <p:nvPr/>
        </p:nvGraphicFramePr>
        <p:xfrm>
          <a:off x="146880" y="1914120"/>
          <a:ext cx="5759280" cy="32392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46" name="Gráfico 245"/>
          <p:cNvGraphicFramePr/>
          <p:nvPr/>
        </p:nvGraphicFramePr>
        <p:xfrm>
          <a:off x="6071040" y="1878120"/>
          <a:ext cx="5759280" cy="3239280"/>
        </p:xfrm>
        <a:graphic>
          <a:graphicData uri="http://schemas.openxmlformats.org/drawingml/2006/chart">
            <c:chart xmlns:c="http://schemas.openxmlformats.org/drawingml/2006/chart" xmlns:r="http://schemas.openxmlformats.org/officeDocument/2006/relationships" r:id="rId4"/>
          </a:graphicData>
        </a:graphic>
      </p:graphicFrame>
      <p:sp>
        <p:nvSpPr>
          <p:cNvPr id="247" name="CustomShape 6"/>
          <p:cNvSpPr/>
          <p:nvPr/>
        </p:nvSpPr>
        <p:spPr>
          <a:xfrm>
            <a:off x="2249280" y="5117760"/>
            <a:ext cx="594324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0" strike="noStrike" spc="-1">
                <a:solidFill>
                  <a:srgbClr val="001E33"/>
                </a:solidFill>
                <a:latin typeface="Arial"/>
                <a:ea typeface="DejaVu Sans"/>
              </a:rPr>
              <a:t>Consumo de tiempo</a:t>
            </a:r>
            <a:endParaRPr lang="en-US" sz="2200" b="0" strike="noStrike" spc="-1">
              <a:latin typeface="Arial"/>
            </a:endParaRPr>
          </a:p>
        </p:txBody>
      </p:sp>
      <p:sp>
        <p:nvSpPr>
          <p:cNvPr id="248" name="CustomShape 7"/>
          <p:cNvSpPr/>
          <p:nvPr/>
        </p:nvSpPr>
        <p:spPr>
          <a:xfrm>
            <a:off x="8539920" y="5117760"/>
            <a:ext cx="594324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0" strike="noStrike" spc="-1">
                <a:solidFill>
                  <a:srgbClr val="001E33"/>
                </a:solidFill>
                <a:latin typeface="Arial"/>
                <a:ea typeface="DejaVu Sans"/>
              </a:rPr>
              <a:t>Consumo de memoria</a:t>
            </a:r>
            <a:endParaRPr lang="en-US" sz="2200" b="0" strike="noStrike" spc="-1">
              <a:latin typeface="Arial"/>
            </a:endParaRPr>
          </a:p>
        </p:txBody>
      </p:sp>
      <p:pic>
        <p:nvPicPr>
          <p:cNvPr id="249" name="Imagen 248"/>
          <p:cNvPicPr/>
          <p:nvPr/>
        </p:nvPicPr>
        <p:blipFill>
          <a:blip r:embed="rId5"/>
          <a:stretch/>
        </p:blipFill>
        <p:spPr>
          <a:xfrm>
            <a:off x="1648800" y="5105520"/>
            <a:ext cx="527400" cy="527400"/>
          </a:xfrm>
          <a:prstGeom prst="rect">
            <a:avLst/>
          </a:prstGeom>
          <a:ln>
            <a:noFill/>
          </a:ln>
        </p:spPr>
      </p:pic>
      <p:pic>
        <p:nvPicPr>
          <p:cNvPr id="250" name="Imagen 249"/>
          <p:cNvPicPr/>
          <p:nvPr/>
        </p:nvPicPr>
        <p:blipFill>
          <a:blip r:embed="rId6"/>
          <a:srcRect l="28235" t="24851" r="28737" b="25399"/>
          <a:stretch/>
        </p:blipFill>
        <p:spPr>
          <a:xfrm>
            <a:off x="7827120" y="5117760"/>
            <a:ext cx="712440" cy="547920"/>
          </a:xfrm>
          <a:prstGeom prst="rect">
            <a:avLst/>
          </a:prstGeom>
          <a:ln>
            <a:noFill/>
          </a:ln>
        </p:spPr>
      </p:pic>
      <p:sp>
        <p:nvSpPr>
          <p:cNvPr id="251" name="CustomShape 8"/>
          <p:cNvSpPr/>
          <p:nvPr/>
        </p:nvSpPr>
        <p:spPr>
          <a:xfrm flipH="1">
            <a:off x="10697760" y="757080"/>
            <a:ext cx="365400" cy="433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52" name="CustomShape 9"/>
          <p:cNvSpPr/>
          <p:nvPr/>
        </p:nvSpPr>
        <p:spPr>
          <a:xfrm>
            <a:off x="9326880" y="1172160"/>
            <a:ext cx="342612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estos colores</a:t>
            </a:r>
            <a:r>
              <a:t/>
            </a:r>
            <a:br/>
            <a:r>
              <a:rPr lang="en-US" sz="1400" b="0" i="1" strike="noStrike" spc="-1">
                <a:solidFill>
                  <a:srgbClr val="FF0000"/>
                </a:solidFill>
                <a:latin typeface="Arial"/>
                <a:ea typeface="DejaVu Sans"/>
              </a:rPr>
              <a:t>para sus gráficas</a:t>
            </a:r>
            <a:endParaRPr lang="en-US" sz="1400" b="0" strike="noStrike" spc="-1">
              <a:latin typeface="Arial"/>
            </a:endParaRPr>
          </a:p>
        </p:txBody>
      </p:sp>
      <p:sp>
        <p:nvSpPr>
          <p:cNvPr id="253" name="CustomShape 10"/>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r>
              <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1555</TotalTime>
  <Words>709</Words>
  <Application>Microsoft Office PowerPoint</Application>
  <PresentationFormat>Panorámica</PresentationFormat>
  <Paragraphs>104</Paragraphs>
  <Slides>11</Slides>
  <Notes>0</Notes>
  <HiddenSlides>0</HiddenSlides>
  <MMClips>0</MMClips>
  <ScaleCrop>false</ScaleCrop>
  <HeadingPairs>
    <vt:vector size="6" baseType="variant">
      <vt:variant>
        <vt:lpstr>Fuentes usadas</vt:lpstr>
      </vt:variant>
      <vt:variant>
        <vt:i4>5</vt:i4>
      </vt:variant>
      <vt:variant>
        <vt:lpstr>Tema</vt:lpstr>
      </vt:variant>
      <vt:variant>
        <vt:i4>2</vt:i4>
      </vt:variant>
      <vt:variant>
        <vt:lpstr>Títulos de diapositiva</vt:lpstr>
      </vt:variant>
      <vt:variant>
        <vt:i4>11</vt:i4>
      </vt:variant>
    </vt:vector>
  </HeadingPairs>
  <TitlesOfParts>
    <vt:vector size="18" baseType="lpstr">
      <vt:lpstr>DejaVu Sans</vt:lpstr>
      <vt:lpstr>Noto Sans CJK SC Regular</vt:lpstr>
      <vt:lpstr>Arial</vt:lpstr>
      <vt:lpstr>Symbol</vt:lpstr>
      <vt:lpstr>Wingdings</vt:lpstr>
      <vt:lpstr>Office Theme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Referee</dc:creator>
  <dc:description/>
  <cp:lastModifiedBy>Pablo</cp:lastModifiedBy>
  <cp:revision>30</cp:revision>
  <dcterms:created xsi:type="dcterms:W3CDTF">2020-06-26T14:36:07Z</dcterms:created>
  <dcterms:modified xsi:type="dcterms:W3CDTF">2020-08-16T01:23:16Z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Panorámica</vt:lpwstr>
  </property>
  <property fmtid="{D5CDD505-2E9C-101B-9397-08002B2CF9AE}" pid="9" name="ScaleCrop">
    <vt:bool>false</vt:bool>
  </property>
  <property fmtid="{D5CDD505-2E9C-101B-9397-08002B2CF9AE}" pid="10" name="ShareDoc">
    <vt:bool>false</vt:bool>
  </property>
  <property fmtid="{D5CDD505-2E9C-101B-9397-08002B2CF9AE}" pid="11" name="Slides">
    <vt:i4>2</vt:i4>
  </property>
</Properties>
</file>